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4"/>
  </p:sldMasterIdLst>
  <p:notesMasterIdLst>
    <p:notesMasterId r:id="rId15"/>
  </p:notesMasterIdLst>
  <p:sldIdLst>
    <p:sldId id="266" r:id="rId5"/>
    <p:sldId id="267" r:id="rId6"/>
    <p:sldId id="268" r:id="rId7"/>
    <p:sldId id="271" r:id="rId8"/>
    <p:sldId id="272" r:id="rId9"/>
    <p:sldId id="278" r:id="rId10"/>
    <p:sldId id="279" r:id="rId11"/>
    <p:sldId id="280" r:id="rId12"/>
    <p:sldId id="281"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15D"/>
    <a:srgbClr val="FFCE45"/>
    <a:srgbClr val="F4F4F4"/>
    <a:srgbClr val="FFFFFF"/>
    <a:srgbClr val="9A0057"/>
    <a:srgbClr val="760045"/>
    <a:srgbClr val="FECD44"/>
    <a:srgbClr val="01688F"/>
    <a:srgbClr val="014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86" autoAdjust="0"/>
  </p:normalViewPr>
  <p:slideViewPr>
    <p:cSldViewPr snapToGrid="0">
      <p:cViewPr varScale="1">
        <p:scale>
          <a:sx n="84" d="100"/>
          <a:sy n="84" d="100"/>
        </p:scale>
        <p:origin x="1494" y="90"/>
      </p:cViewPr>
      <p:guideLst/>
    </p:cSldViewPr>
  </p:slideViewPr>
  <p:notesTextViewPr>
    <p:cViewPr>
      <p:scale>
        <a:sx n="1" d="1"/>
        <a:sy n="1" d="1"/>
      </p:scale>
      <p:origin x="0" y="0"/>
    </p:cViewPr>
  </p:notesTextViewPr>
  <p:notesViewPr>
    <p:cSldViewPr snapToGrid="0">
      <p:cViewPr>
        <p:scale>
          <a:sx n="86" d="100"/>
          <a:sy n="86" d="100"/>
        </p:scale>
        <p:origin x="3786"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81126-3E4E-43DD-9AD6-37AE28D56F72}"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C5959-E255-473B-827B-06942498A10F}" type="slidenum">
              <a:rPr lang="en-US" smtClean="0"/>
              <a:t>‹#›</a:t>
            </a:fld>
            <a:endParaRPr lang="en-US"/>
          </a:p>
        </p:txBody>
      </p:sp>
    </p:spTree>
    <p:extLst>
      <p:ext uri="{BB962C8B-B14F-4D97-AF65-F5344CB8AC3E}">
        <p14:creationId xmlns:p14="http://schemas.microsoft.com/office/powerpoint/2010/main" val="283161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5959-E255-473B-827B-06942498A10F}" type="slidenum">
              <a:rPr lang="en-US" smtClean="0"/>
              <a:t>1</a:t>
            </a:fld>
            <a:endParaRPr lang="en-US"/>
          </a:p>
        </p:txBody>
      </p:sp>
    </p:spTree>
    <p:extLst>
      <p:ext uri="{BB962C8B-B14F-4D97-AF65-F5344CB8AC3E}">
        <p14:creationId xmlns:p14="http://schemas.microsoft.com/office/powerpoint/2010/main" val="249599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5959-E255-473B-827B-06942498A10F}" type="slidenum">
              <a:rPr lang="en-US" smtClean="0"/>
              <a:t>10</a:t>
            </a:fld>
            <a:endParaRPr lang="en-US"/>
          </a:p>
        </p:txBody>
      </p:sp>
    </p:spTree>
    <p:extLst>
      <p:ext uri="{BB962C8B-B14F-4D97-AF65-F5344CB8AC3E}">
        <p14:creationId xmlns:p14="http://schemas.microsoft.com/office/powerpoint/2010/main" val="137087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tips</a:t>
            </a:r>
          </a:p>
          <a:p>
            <a:endParaRPr lang="en-US" dirty="0"/>
          </a:p>
          <a:p>
            <a:r>
              <a:rPr lang="en-US" dirty="0"/>
              <a:t>National data was taken from the 2020 National Survey on Drug Use and Health (NSDUH).</a:t>
            </a:r>
          </a:p>
          <a:p>
            <a:endParaRPr lang="en-US" dirty="0"/>
          </a:p>
          <a:p>
            <a:r>
              <a:rPr lang="en-US" dirty="0"/>
              <a:t>Ohio data was taken from the Substance Abuse and Mental Health Services Administration (SAMHSA)’s 2-year restricted online data system (RDAS) in 2018-2019. </a:t>
            </a:r>
          </a:p>
          <a:p>
            <a:endParaRPr lang="en-US" dirty="0"/>
          </a:p>
          <a:p>
            <a:endParaRPr lang="en-US" dirty="0"/>
          </a:p>
        </p:txBody>
      </p:sp>
      <p:sp>
        <p:nvSpPr>
          <p:cNvPr id="4" name="Slide Number Placeholder 3"/>
          <p:cNvSpPr>
            <a:spLocks noGrp="1"/>
          </p:cNvSpPr>
          <p:nvPr>
            <p:ph type="sldNum" sz="quarter" idx="5"/>
          </p:nvPr>
        </p:nvSpPr>
        <p:spPr/>
        <p:txBody>
          <a:bodyPr/>
          <a:lstStyle/>
          <a:p>
            <a:fld id="{B0FC5959-E255-473B-827B-06942498A10F}" type="slidenum">
              <a:rPr lang="en-US" smtClean="0"/>
              <a:t>2</a:t>
            </a:fld>
            <a:endParaRPr lang="en-US"/>
          </a:p>
        </p:txBody>
      </p:sp>
    </p:spTree>
    <p:extLst>
      <p:ext uri="{BB962C8B-B14F-4D97-AF65-F5344CB8AC3E}">
        <p14:creationId xmlns:p14="http://schemas.microsoft.com/office/powerpoint/2010/main" val="305373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reasons we could gather; there may be many more. The underlining point is that each person who chooses not to drink has their reasons. </a:t>
            </a:r>
          </a:p>
        </p:txBody>
      </p:sp>
      <p:sp>
        <p:nvSpPr>
          <p:cNvPr id="4" name="Slide Number Placeholder 3"/>
          <p:cNvSpPr>
            <a:spLocks noGrp="1"/>
          </p:cNvSpPr>
          <p:nvPr>
            <p:ph type="sldNum" sz="quarter" idx="5"/>
          </p:nvPr>
        </p:nvSpPr>
        <p:spPr/>
        <p:txBody>
          <a:bodyPr/>
          <a:lstStyle/>
          <a:p>
            <a:fld id="{B0FC5959-E255-473B-827B-06942498A10F}" type="slidenum">
              <a:rPr lang="en-US" smtClean="0"/>
              <a:t>3</a:t>
            </a:fld>
            <a:endParaRPr lang="en-US"/>
          </a:p>
        </p:txBody>
      </p:sp>
    </p:spTree>
    <p:extLst>
      <p:ext uri="{BB962C8B-B14F-4D97-AF65-F5344CB8AC3E}">
        <p14:creationId xmlns:p14="http://schemas.microsoft.com/office/powerpoint/2010/main" val="243483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5959-E255-473B-827B-06942498A10F}" type="slidenum">
              <a:rPr lang="en-US" smtClean="0"/>
              <a:t>4</a:t>
            </a:fld>
            <a:endParaRPr lang="en-US"/>
          </a:p>
        </p:txBody>
      </p:sp>
    </p:spTree>
    <p:extLst>
      <p:ext uri="{BB962C8B-B14F-4D97-AF65-F5344CB8AC3E}">
        <p14:creationId xmlns:p14="http://schemas.microsoft.com/office/powerpoint/2010/main" val="386876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5959-E255-473B-827B-06942498A10F}" type="slidenum">
              <a:rPr lang="en-US" smtClean="0"/>
              <a:t>5</a:t>
            </a:fld>
            <a:endParaRPr lang="en-US"/>
          </a:p>
        </p:txBody>
      </p:sp>
    </p:spTree>
    <p:extLst>
      <p:ext uri="{BB962C8B-B14F-4D97-AF65-F5344CB8AC3E}">
        <p14:creationId xmlns:p14="http://schemas.microsoft.com/office/powerpoint/2010/main" val="421913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the yellow balloons, scan the QR code at the end of the presentation. </a:t>
            </a:r>
          </a:p>
        </p:txBody>
      </p:sp>
      <p:sp>
        <p:nvSpPr>
          <p:cNvPr id="4" name="Slide Number Placeholder 3"/>
          <p:cNvSpPr>
            <a:spLocks noGrp="1"/>
          </p:cNvSpPr>
          <p:nvPr>
            <p:ph type="sldNum" sz="quarter" idx="5"/>
          </p:nvPr>
        </p:nvSpPr>
        <p:spPr/>
        <p:txBody>
          <a:bodyPr/>
          <a:lstStyle/>
          <a:p>
            <a:fld id="{B0FC5959-E255-473B-827B-06942498A10F}" type="slidenum">
              <a:rPr lang="en-US" smtClean="0"/>
              <a:t>6</a:t>
            </a:fld>
            <a:endParaRPr lang="en-US"/>
          </a:p>
        </p:txBody>
      </p:sp>
    </p:spTree>
    <p:extLst>
      <p:ext uri="{BB962C8B-B14F-4D97-AF65-F5344CB8AC3E}">
        <p14:creationId xmlns:p14="http://schemas.microsoft.com/office/powerpoint/2010/main" val="372516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5959-E255-473B-827B-06942498A10F}" type="slidenum">
              <a:rPr lang="en-US" smtClean="0"/>
              <a:t>7</a:t>
            </a:fld>
            <a:endParaRPr lang="en-US"/>
          </a:p>
        </p:txBody>
      </p:sp>
    </p:spTree>
    <p:extLst>
      <p:ext uri="{BB962C8B-B14F-4D97-AF65-F5344CB8AC3E}">
        <p14:creationId xmlns:p14="http://schemas.microsoft.com/office/powerpoint/2010/main" val="168785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5959-E255-473B-827B-06942498A10F}" type="slidenum">
              <a:rPr lang="en-US" smtClean="0"/>
              <a:t>8</a:t>
            </a:fld>
            <a:endParaRPr lang="en-US"/>
          </a:p>
        </p:txBody>
      </p:sp>
    </p:spTree>
    <p:extLst>
      <p:ext uri="{BB962C8B-B14F-4D97-AF65-F5344CB8AC3E}">
        <p14:creationId xmlns:p14="http://schemas.microsoft.com/office/powerpoint/2010/main" val="317374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references that went into creating this presentation and the accompanying flyer can be found with this QR code alongside additional resources for hosting safe events that serve alcohol. </a:t>
            </a:r>
          </a:p>
        </p:txBody>
      </p:sp>
      <p:sp>
        <p:nvSpPr>
          <p:cNvPr id="4" name="Slide Number Placeholder 3"/>
          <p:cNvSpPr>
            <a:spLocks noGrp="1"/>
          </p:cNvSpPr>
          <p:nvPr>
            <p:ph type="sldNum" sz="quarter" idx="5"/>
          </p:nvPr>
        </p:nvSpPr>
        <p:spPr/>
        <p:txBody>
          <a:bodyPr/>
          <a:lstStyle/>
          <a:p>
            <a:fld id="{B0FC5959-E255-473B-827B-06942498A10F}" type="slidenum">
              <a:rPr lang="en-US" smtClean="0"/>
              <a:t>9</a:t>
            </a:fld>
            <a:endParaRPr lang="en-US"/>
          </a:p>
        </p:txBody>
      </p:sp>
    </p:spTree>
    <p:extLst>
      <p:ext uri="{BB962C8B-B14F-4D97-AF65-F5344CB8AC3E}">
        <p14:creationId xmlns:p14="http://schemas.microsoft.com/office/powerpoint/2010/main" val="271251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696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658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039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8073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948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462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3712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7267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243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377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04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77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504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8552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696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681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8/21/2023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6923369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E015D"/>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3E7B204-BB6F-DD81-5D2B-90A083E6A16B}"/>
              </a:ext>
            </a:extLst>
          </p:cNvPr>
          <p:cNvSpPr/>
          <p:nvPr/>
        </p:nvSpPr>
        <p:spPr>
          <a:xfrm>
            <a:off x="0" y="5473357"/>
            <a:ext cx="12192000" cy="1419640"/>
          </a:xfrm>
          <a:prstGeom prst="rect">
            <a:avLst/>
          </a:prstGeom>
          <a:solidFill>
            <a:srgbClr val="FEC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3785F2A-3A9C-30B3-C60D-4D0649169673}"/>
              </a:ext>
            </a:extLst>
          </p:cNvPr>
          <p:cNvSpPr>
            <a:spLocks noGrp="1"/>
          </p:cNvSpPr>
          <p:nvPr>
            <p:ph type="title"/>
          </p:nvPr>
        </p:nvSpPr>
        <p:spPr>
          <a:xfrm>
            <a:off x="2039409" y="4442253"/>
            <a:ext cx="8596668" cy="1320800"/>
          </a:xfrm>
        </p:spPr>
        <p:txBody>
          <a:bodyPr>
            <a:normAutofit/>
          </a:bodyPr>
          <a:lstStyle/>
          <a:p>
            <a:r>
              <a:rPr lang="en-US" sz="6000" dirty="0">
                <a:solidFill>
                  <a:schemeClr val="bg1"/>
                </a:solidFill>
                <a:latin typeface="Bahnschrift Light Condensed" panose="020B0502040204020203" pitchFamily="34" charset="0"/>
              </a:rPr>
              <a:t>SERVING ALCOHOL AT AN EVENT?</a:t>
            </a:r>
          </a:p>
        </p:txBody>
      </p:sp>
      <p:sp>
        <p:nvSpPr>
          <p:cNvPr id="16" name="Freeform: Shape 15">
            <a:extLst>
              <a:ext uri="{FF2B5EF4-FFF2-40B4-BE49-F238E27FC236}">
                <a16:creationId xmlns:a16="http://schemas.microsoft.com/office/drawing/2014/main" id="{033485DD-56DC-E8F1-0C60-E4985297BE3D}"/>
              </a:ext>
            </a:extLst>
          </p:cNvPr>
          <p:cNvSpPr/>
          <p:nvPr/>
        </p:nvSpPr>
        <p:spPr>
          <a:xfrm>
            <a:off x="666750" y="1517332"/>
            <a:ext cx="1610784" cy="5101779"/>
          </a:xfrm>
          <a:custGeom>
            <a:avLst/>
            <a:gdLst>
              <a:gd name="connsiteX0" fmla="*/ 80925 w 1288449"/>
              <a:gd name="connsiteY0" fmla="*/ 0 h 4293870"/>
              <a:gd name="connsiteX1" fmla="*/ 1219710 w 1288449"/>
              <a:gd name="connsiteY1" fmla="*/ 0 h 4293870"/>
              <a:gd name="connsiteX2" fmla="*/ 1287789 w 1288449"/>
              <a:gd name="connsiteY2" fmla="*/ 1697831 h 4293870"/>
              <a:gd name="connsiteX3" fmla="*/ 724586 w 1288449"/>
              <a:gd name="connsiteY3" fmla="*/ 2426256 h 4293870"/>
              <a:gd name="connsiteX4" fmla="*/ 724586 w 1288449"/>
              <a:gd name="connsiteY4" fmla="*/ 3707844 h 4293870"/>
              <a:gd name="connsiteX5" fmla="*/ 845272 w 1288449"/>
              <a:gd name="connsiteY5" fmla="*/ 3877628 h 4293870"/>
              <a:gd name="connsiteX6" fmla="*/ 1018565 w 1288449"/>
              <a:gd name="connsiteY6" fmla="*/ 3926919 h 4293870"/>
              <a:gd name="connsiteX7" fmla="*/ 1148535 w 1288449"/>
              <a:gd name="connsiteY7" fmla="*/ 4069318 h 4293870"/>
              <a:gd name="connsiteX8" fmla="*/ 644128 w 1288449"/>
              <a:gd name="connsiteY8" fmla="*/ 4293870 h 4293870"/>
              <a:gd name="connsiteX9" fmla="*/ 139721 w 1288449"/>
              <a:gd name="connsiteY9" fmla="*/ 4069318 h 4293870"/>
              <a:gd name="connsiteX10" fmla="*/ 266597 w 1288449"/>
              <a:gd name="connsiteY10" fmla="*/ 3921443 h 4293870"/>
              <a:gd name="connsiteX11" fmla="*/ 269691 w 1288449"/>
              <a:gd name="connsiteY11" fmla="*/ 3921443 h 4293870"/>
              <a:gd name="connsiteX12" fmla="*/ 436795 w 1288449"/>
              <a:gd name="connsiteY12" fmla="*/ 3872151 h 4293870"/>
              <a:gd name="connsiteX13" fmla="*/ 557482 w 1288449"/>
              <a:gd name="connsiteY13" fmla="*/ 3702368 h 4293870"/>
              <a:gd name="connsiteX14" fmla="*/ 557482 w 1288449"/>
              <a:gd name="connsiteY14" fmla="*/ 2426256 h 4293870"/>
              <a:gd name="connsiteX15" fmla="*/ 468 w 1288449"/>
              <a:gd name="connsiteY15" fmla="*/ 1697831 h 429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449" h="4293870">
                <a:moveTo>
                  <a:pt x="80925" y="0"/>
                </a:moveTo>
                <a:lnTo>
                  <a:pt x="1219710" y="0"/>
                </a:lnTo>
                <a:lnTo>
                  <a:pt x="1287789" y="1697831"/>
                </a:lnTo>
                <a:cubicBezTo>
                  <a:pt x="1306356" y="2059305"/>
                  <a:pt x="928824" y="2426256"/>
                  <a:pt x="724586" y="2426256"/>
                </a:cubicBezTo>
                <a:lnTo>
                  <a:pt x="724586" y="3707844"/>
                </a:lnTo>
                <a:cubicBezTo>
                  <a:pt x="724586" y="3779044"/>
                  <a:pt x="777193" y="3839289"/>
                  <a:pt x="845272" y="3877628"/>
                </a:cubicBezTo>
                <a:cubicBezTo>
                  <a:pt x="913352" y="3883105"/>
                  <a:pt x="969053" y="3905012"/>
                  <a:pt x="1018565" y="3926919"/>
                </a:cubicBezTo>
                <a:cubicBezTo>
                  <a:pt x="1092834" y="3965258"/>
                  <a:pt x="1142346" y="4014550"/>
                  <a:pt x="1148535" y="4069318"/>
                </a:cubicBezTo>
                <a:cubicBezTo>
                  <a:pt x="1148535" y="4195286"/>
                  <a:pt x="919541" y="4293870"/>
                  <a:pt x="644128" y="4293870"/>
                </a:cubicBezTo>
                <a:cubicBezTo>
                  <a:pt x="365621" y="4293870"/>
                  <a:pt x="139721" y="4195286"/>
                  <a:pt x="139721" y="4069318"/>
                </a:cubicBezTo>
                <a:cubicBezTo>
                  <a:pt x="139721" y="4009072"/>
                  <a:pt x="186139" y="3959781"/>
                  <a:pt x="266597" y="3921443"/>
                </a:cubicBezTo>
                <a:lnTo>
                  <a:pt x="269691" y="3921443"/>
                </a:lnTo>
                <a:cubicBezTo>
                  <a:pt x="316109" y="3899535"/>
                  <a:pt x="374905" y="3888581"/>
                  <a:pt x="436795" y="3872151"/>
                </a:cubicBezTo>
                <a:cubicBezTo>
                  <a:pt x="501780" y="3833813"/>
                  <a:pt x="557482" y="3779044"/>
                  <a:pt x="557482" y="3702368"/>
                </a:cubicBezTo>
                <a:lnTo>
                  <a:pt x="557482" y="2426256"/>
                </a:lnTo>
                <a:cubicBezTo>
                  <a:pt x="356338" y="2426256"/>
                  <a:pt x="-15005" y="2053828"/>
                  <a:pt x="468" y="1697831"/>
                </a:cubicBezTo>
                <a:close/>
              </a:path>
            </a:pathLst>
          </a:custGeom>
          <a:gradFill>
            <a:gsLst>
              <a:gs pos="15000">
                <a:srgbClr val="FECD44"/>
              </a:gs>
              <a:gs pos="91000">
                <a:srgbClr val="9E015D"/>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Oval 18">
            <a:extLst>
              <a:ext uri="{FF2B5EF4-FFF2-40B4-BE49-F238E27FC236}">
                <a16:creationId xmlns:a16="http://schemas.microsoft.com/office/drawing/2014/main" id="{7F1A4711-1EB7-FBC1-3B12-D237AA4C1A67}"/>
              </a:ext>
            </a:extLst>
          </p:cNvPr>
          <p:cNvSpPr/>
          <p:nvPr/>
        </p:nvSpPr>
        <p:spPr>
          <a:xfrm>
            <a:off x="762322" y="2147314"/>
            <a:ext cx="1419640" cy="1419640"/>
          </a:xfrm>
          <a:prstGeom prst="ellipse">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ECD44"/>
                </a:solidFill>
                <a:latin typeface="Bahnschrift Light Condensed" panose="020B0502040204020203" pitchFamily="34" charset="0"/>
              </a:rPr>
              <a:t>?</a:t>
            </a:r>
            <a:endParaRPr lang="en-US" sz="8000" dirty="0">
              <a:solidFill>
                <a:srgbClr val="FECD44"/>
              </a:solidFill>
            </a:endParaRPr>
          </a:p>
        </p:txBody>
      </p:sp>
      <p:sp>
        <p:nvSpPr>
          <p:cNvPr id="20" name="TextBox 19">
            <a:extLst>
              <a:ext uri="{FF2B5EF4-FFF2-40B4-BE49-F238E27FC236}">
                <a16:creationId xmlns:a16="http://schemas.microsoft.com/office/drawing/2014/main" id="{38AEDC5D-1B49-C18D-BAD2-F7852A628404}"/>
              </a:ext>
            </a:extLst>
          </p:cNvPr>
          <p:cNvSpPr txBox="1"/>
          <p:nvPr/>
        </p:nvSpPr>
        <p:spPr>
          <a:xfrm>
            <a:off x="2039409" y="5622997"/>
            <a:ext cx="11447991" cy="553998"/>
          </a:xfrm>
          <a:prstGeom prst="rect">
            <a:avLst/>
          </a:prstGeom>
          <a:noFill/>
        </p:spPr>
        <p:txBody>
          <a:bodyPr wrap="square" rtlCol="0">
            <a:spAutoFit/>
          </a:bodyPr>
          <a:lstStyle/>
          <a:p>
            <a:r>
              <a:rPr lang="en-US" sz="3000" dirty="0">
                <a:solidFill>
                  <a:schemeClr val="accent4">
                    <a:lumMod val="10000"/>
                  </a:schemeClr>
                </a:solidFill>
                <a:cs typeface="Kartika" panose="020B0502040204020203" pitchFamily="18" charset="0"/>
              </a:rPr>
              <a:t>HOW TO CONSIDER THOSE WHO </a:t>
            </a:r>
            <a:r>
              <a:rPr lang="en-US" sz="3000" b="1" u="sng" dirty="0">
                <a:solidFill>
                  <a:schemeClr val="accent4">
                    <a:lumMod val="10000"/>
                  </a:schemeClr>
                </a:solidFill>
                <a:cs typeface="Kartika" panose="020B0502040204020203" pitchFamily="18" charset="0"/>
              </a:rPr>
              <a:t>DO NOT </a:t>
            </a:r>
            <a:r>
              <a:rPr lang="en-US" sz="3000" dirty="0">
                <a:solidFill>
                  <a:schemeClr val="accent4">
                    <a:lumMod val="10000"/>
                  </a:schemeClr>
                </a:solidFill>
                <a:cs typeface="Kartika" panose="020B0502040204020203" pitchFamily="18" charset="0"/>
              </a:rPr>
              <a:t>DRINK ALCOHOL</a:t>
            </a:r>
          </a:p>
        </p:txBody>
      </p:sp>
    </p:spTree>
    <p:extLst>
      <p:ext uri="{BB962C8B-B14F-4D97-AF65-F5344CB8AC3E}">
        <p14:creationId xmlns:p14="http://schemas.microsoft.com/office/powerpoint/2010/main" val="25594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F7D3-FDDA-8703-C8F5-8DEAD35C257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1D36BB0-32EA-69C2-9C64-507DD6C1B8DB}"/>
              </a:ext>
            </a:extLst>
          </p:cNvPr>
          <p:cNvSpPr>
            <a:spLocks noGrp="1"/>
          </p:cNvSpPr>
          <p:nvPr>
            <p:ph idx="1"/>
          </p:nvPr>
        </p:nvSpPr>
        <p:spPr>
          <a:xfrm>
            <a:off x="677334" y="2160589"/>
            <a:ext cx="5771592" cy="3880773"/>
          </a:xfrm>
        </p:spPr>
        <p:txBody>
          <a:bodyPr/>
          <a:lstStyle/>
          <a:p>
            <a:r>
              <a:rPr lang="en-US" dirty="0">
                <a:solidFill>
                  <a:schemeClr val="accent3">
                    <a:lumMod val="10000"/>
                  </a:schemeClr>
                </a:solidFill>
              </a:rPr>
              <a:t>This PowerPoint was made possible by grants GA133532 and GA133529 from the Health Resources and Services Administration (HRSA), an operating division of the U.S. Department of Health and Human Services. Its contents are solely the responsibility of the COP-RCORP Consortium members and do not necessarily represent the official views of HRSA or the U.S. Department of Health and Human Services.</a:t>
            </a:r>
          </a:p>
          <a:p>
            <a:endParaRPr lang="en-US" dirty="0">
              <a:solidFill>
                <a:schemeClr val="accent3">
                  <a:lumMod val="10000"/>
                </a:schemeClr>
              </a:solidFill>
            </a:endParaRPr>
          </a:p>
          <a:p>
            <a:endParaRPr lang="en-US" dirty="0">
              <a:solidFill>
                <a:schemeClr val="accent3">
                  <a:lumMod val="10000"/>
                </a:schemeClr>
              </a:solidFill>
            </a:endParaRPr>
          </a:p>
        </p:txBody>
      </p:sp>
      <p:pic>
        <p:nvPicPr>
          <p:cNvPr id="5" name="Picture 4">
            <a:extLst>
              <a:ext uri="{FF2B5EF4-FFF2-40B4-BE49-F238E27FC236}">
                <a16:creationId xmlns:a16="http://schemas.microsoft.com/office/drawing/2014/main" id="{C68A0AB3-3387-ACBF-B066-142D23FEA8A3}"/>
              </a:ext>
            </a:extLst>
          </p:cNvPr>
          <p:cNvPicPr>
            <a:picLocks noChangeAspect="1"/>
          </p:cNvPicPr>
          <p:nvPr/>
        </p:nvPicPr>
        <p:blipFill>
          <a:blip r:embed="rId3"/>
          <a:stretch>
            <a:fillRect/>
          </a:stretch>
        </p:blipFill>
        <p:spPr>
          <a:xfrm>
            <a:off x="6448926" y="1644317"/>
            <a:ext cx="4857145" cy="4604083"/>
          </a:xfrm>
          <a:prstGeom prst="rect">
            <a:avLst/>
          </a:prstGeom>
        </p:spPr>
      </p:pic>
    </p:spTree>
    <p:extLst>
      <p:ext uri="{BB962C8B-B14F-4D97-AF65-F5344CB8AC3E}">
        <p14:creationId xmlns:p14="http://schemas.microsoft.com/office/powerpoint/2010/main" val="93479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14E6B"/>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BD5BAC-2C41-6A2D-8CCC-9355EABEC593}"/>
              </a:ext>
            </a:extLst>
          </p:cNvPr>
          <p:cNvSpPr>
            <a:spLocks noGrp="1"/>
          </p:cNvSpPr>
          <p:nvPr>
            <p:ph sz="half" idx="1"/>
          </p:nvPr>
        </p:nvSpPr>
        <p:spPr>
          <a:xfrm>
            <a:off x="1408140" y="2155026"/>
            <a:ext cx="3282107" cy="3880772"/>
          </a:xfrm>
        </p:spPr>
        <p:txBody>
          <a:bodyPr/>
          <a:lstStyle/>
          <a:p>
            <a:pPr marL="457200" lvl="1" indent="0">
              <a:buNone/>
            </a:pPr>
            <a:r>
              <a:rPr lang="en-US" b="1" dirty="0">
                <a:latin typeface="Arial" panose="020B0604020202020204" pitchFamily="34" charset="0"/>
                <a:cs typeface="Arial" panose="020B0604020202020204" pitchFamily="34" charset="0"/>
              </a:rPr>
              <a:t>NATIONAL</a:t>
            </a:r>
          </a:p>
          <a:p>
            <a:pPr marL="457200" lvl="1" indent="0">
              <a:buNone/>
            </a:pPr>
            <a:endParaRPr lang="en-US" b="1" dirty="0">
              <a:latin typeface="Arial" panose="020B0604020202020204" pitchFamily="34" charset="0"/>
              <a:cs typeface="Arial" panose="020B0604020202020204" pitchFamily="34" charset="0"/>
            </a:endParaRPr>
          </a:p>
          <a:p>
            <a:pPr marL="457200" lvl="1" indent="0">
              <a:spcBef>
                <a:spcPts val="0"/>
              </a:spcBef>
              <a:buNone/>
            </a:pPr>
            <a:r>
              <a:rPr lang="en-US" sz="1200" b="1" dirty="0">
                <a:latin typeface="Arial" panose="020B0604020202020204" pitchFamily="34" charset="0"/>
                <a:cs typeface="Arial" panose="020B0604020202020204" pitchFamily="34" charset="0"/>
              </a:rPr>
              <a:t>For adults 18 or older,</a:t>
            </a:r>
          </a:p>
          <a:p>
            <a:pPr marL="457200" lvl="1" indent="0">
              <a:spcBef>
                <a:spcPts val="0"/>
              </a:spcBef>
              <a:buNone/>
            </a:pPr>
            <a:r>
              <a:rPr lang="en-US" sz="2400" b="1" dirty="0">
                <a:solidFill>
                  <a:srgbClr val="FECD44"/>
                </a:solidFill>
                <a:latin typeface="Arial" panose="020B0604020202020204" pitchFamily="34" charset="0"/>
                <a:cs typeface="Arial" panose="020B0604020202020204" pitchFamily="34" charset="0"/>
              </a:rPr>
              <a:t>21 million people </a:t>
            </a:r>
          </a:p>
          <a:p>
            <a:pPr marL="457200" lvl="1" indent="0">
              <a:spcBef>
                <a:spcPts val="0"/>
              </a:spcBef>
              <a:buNone/>
            </a:pPr>
            <a:r>
              <a:rPr lang="en-US" sz="1200" b="1" dirty="0">
                <a:solidFill>
                  <a:srgbClr val="FECD44"/>
                </a:solidFill>
                <a:latin typeface="Arial" panose="020B0604020202020204" pitchFamily="34" charset="0"/>
                <a:cs typeface="Arial" panose="020B0604020202020204" pitchFamily="34" charset="0"/>
              </a:rPr>
              <a:t>(6.4% of the population)</a:t>
            </a:r>
            <a:r>
              <a:rPr lang="en-US" sz="1200" b="1" dirty="0">
                <a:latin typeface="Arial" panose="020B0604020202020204" pitchFamily="34" charset="0"/>
                <a:cs typeface="Arial" panose="020B0604020202020204" pitchFamily="34" charset="0"/>
              </a:rPr>
              <a:t> </a:t>
            </a:r>
          </a:p>
          <a:p>
            <a:pPr marL="457200" lvl="1" indent="0">
              <a:spcBef>
                <a:spcPts val="0"/>
              </a:spcBef>
              <a:buNone/>
            </a:pPr>
            <a:r>
              <a:rPr lang="en-US" sz="1200" b="1" dirty="0">
                <a:latin typeface="Arial" panose="020B0604020202020204" pitchFamily="34" charset="0"/>
                <a:cs typeface="Arial" panose="020B0604020202020204" pitchFamily="34" charset="0"/>
              </a:rPr>
              <a:t>consider themselves to be in recovery from an alcohol and/or drug problem. </a:t>
            </a:r>
          </a:p>
          <a:p>
            <a:pPr marL="457200" lvl="1" indent="0">
              <a:buNone/>
            </a:pPr>
            <a:r>
              <a:rPr lang="en-US" sz="1000" i="1" dirty="0">
                <a:latin typeface="Arial" panose="020B0604020202020204" pitchFamily="34" charset="0"/>
                <a:cs typeface="Arial" panose="020B0604020202020204" pitchFamily="34" charset="0"/>
              </a:rPr>
              <a:t>National Survey on Drug Use and Health (NSDH), 2020. </a:t>
            </a:r>
          </a:p>
        </p:txBody>
      </p:sp>
      <p:sp>
        <p:nvSpPr>
          <p:cNvPr id="6" name="Content Placeholder 5">
            <a:extLst>
              <a:ext uri="{FF2B5EF4-FFF2-40B4-BE49-F238E27FC236}">
                <a16:creationId xmlns:a16="http://schemas.microsoft.com/office/drawing/2014/main" id="{62913F2E-0382-2CCF-5B93-B64FE43CD66F}"/>
              </a:ext>
            </a:extLst>
          </p:cNvPr>
          <p:cNvSpPr>
            <a:spLocks noGrp="1"/>
          </p:cNvSpPr>
          <p:nvPr>
            <p:ph sz="half" idx="2"/>
          </p:nvPr>
        </p:nvSpPr>
        <p:spPr>
          <a:xfrm>
            <a:off x="5678749" y="2155026"/>
            <a:ext cx="3178004" cy="3880773"/>
          </a:xfrm>
        </p:spPr>
        <p:txBody>
          <a:bodyPr/>
          <a:lstStyle/>
          <a:p>
            <a:pPr marL="0" indent="0">
              <a:spcBef>
                <a:spcPts val="0"/>
              </a:spcBef>
              <a:buNone/>
            </a:pPr>
            <a:r>
              <a:rPr lang="en-US" dirty="0"/>
              <a:t>	</a:t>
            </a:r>
            <a:r>
              <a:rPr lang="en-US" b="1" dirty="0">
                <a:latin typeface="Arial" panose="020B0604020202020204" pitchFamily="34" charset="0"/>
                <a:cs typeface="Arial" panose="020B0604020202020204" pitchFamily="34" charset="0"/>
              </a:rPr>
              <a:t>OHIO</a:t>
            </a:r>
          </a:p>
          <a:p>
            <a:pPr marL="0" indent="0">
              <a:spcBef>
                <a:spcPts val="0"/>
              </a:spcBef>
              <a:buNone/>
            </a:pPr>
            <a:endParaRPr lang="en-US" b="1" dirty="0">
              <a:latin typeface="Arial" panose="020B0604020202020204" pitchFamily="34" charset="0"/>
              <a:cs typeface="Arial" panose="020B0604020202020204" pitchFamily="34" charset="0"/>
            </a:endParaRPr>
          </a:p>
          <a:p>
            <a:pPr marL="0" indent="0">
              <a:spcBef>
                <a:spcPts val="0"/>
              </a:spcBef>
              <a:buNone/>
            </a:pPr>
            <a:r>
              <a:rPr lang="en-US" sz="1200" b="1" dirty="0">
                <a:latin typeface="Arial" panose="020B0604020202020204" pitchFamily="34" charset="0"/>
                <a:cs typeface="Arial" panose="020B0604020202020204" pitchFamily="34" charset="0"/>
              </a:rPr>
              <a:t>	For Ohioans ages 12 and over, </a:t>
            </a:r>
          </a:p>
          <a:p>
            <a:pPr marL="0" indent="0">
              <a:spcBef>
                <a:spcPts val="0"/>
              </a:spcBef>
              <a:buNone/>
            </a:pPr>
            <a:r>
              <a:rPr lang="en-US" sz="1200" b="1" dirty="0">
                <a:latin typeface="Arial" panose="020B0604020202020204" pitchFamily="34" charset="0"/>
                <a:cs typeface="Arial" panose="020B0604020202020204" pitchFamily="34" charset="0"/>
              </a:rPr>
              <a:t>	</a:t>
            </a:r>
            <a:r>
              <a:rPr lang="en-US" sz="2400" b="1" dirty="0">
                <a:solidFill>
                  <a:srgbClr val="FECD44"/>
                </a:solidFill>
                <a:latin typeface="Arial" panose="020B0604020202020204" pitchFamily="34" charset="0"/>
                <a:cs typeface="Arial" panose="020B0604020202020204" pitchFamily="34" charset="0"/>
              </a:rPr>
              <a:t>739,000 people</a:t>
            </a:r>
            <a:r>
              <a:rPr lang="en-US" sz="1200" b="1" dirty="0">
                <a:latin typeface="Arial" panose="020B0604020202020204" pitchFamily="34" charset="0"/>
                <a:cs typeface="Arial" panose="020B0604020202020204" pitchFamily="34" charset="0"/>
              </a:rPr>
              <a:t> </a:t>
            </a:r>
          </a:p>
          <a:p>
            <a:pPr marL="0" indent="0">
              <a:spcBef>
                <a:spcPts val="0"/>
              </a:spcBef>
              <a:buNone/>
            </a:pPr>
            <a:r>
              <a:rPr lang="en-US" sz="1200" b="1" dirty="0">
                <a:solidFill>
                  <a:srgbClr val="FECD44"/>
                </a:solidFill>
                <a:latin typeface="Arial" panose="020B0604020202020204" pitchFamily="34" charset="0"/>
                <a:cs typeface="Arial" panose="020B0604020202020204" pitchFamily="34" charset="0"/>
              </a:rPr>
              <a:t>	(7.5% of the population) </a:t>
            </a:r>
          </a:p>
          <a:p>
            <a:pPr marL="0" indent="0">
              <a:spcBef>
                <a:spcPts val="0"/>
              </a:spcBef>
              <a:buNone/>
            </a:pPr>
            <a:r>
              <a:rPr lang="en-US" sz="1200" b="1" dirty="0">
                <a:solidFill>
                  <a:srgbClr val="FECD44"/>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consider themselves to be in 	recovery from an alcohol and/or 	drug problem. </a:t>
            </a:r>
          </a:p>
          <a:p>
            <a:pPr marL="0" indent="0">
              <a:spcBef>
                <a:spcPts val="0"/>
              </a:spcBef>
              <a:buNone/>
            </a:pPr>
            <a:endParaRPr lang="en-US" sz="1200" b="1" dirty="0">
              <a:latin typeface="Arial" panose="020B0604020202020204" pitchFamily="34" charset="0"/>
              <a:cs typeface="Arial" panose="020B0604020202020204" pitchFamily="34" charset="0"/>
            </a:endParaRPr>
          </a:p>
          <a:p>
            <a:pPr marL="0" indent="0">
              <a:spcBef>
                <a:spcPts val="0"/>
              </a:spcBef>
              <a:buNone/>
            </a:pPr>
            <a:r>
              <a:rPr lang="en-US" sz="1200" b="1"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Source: Substance Abuse and Mental </a:t>
            </a:r>
          </a:p>
          <a:p>
            <a:pPr marL="0" indent="0">
              <a:spcBef>
                <a:spcPts val="0"/>
              </a:spcBef>
              <a:buNone/>
            </a:pPr>
            <a:r>
              <a:rPr lang="en-US" sz="1000" i="1" dirty="0">
                <a:latin typeface="Arial" panose="020B0604020202020204" pitchFamily="34" charset="0"/>
                <a:cs typeface="Arial" panose="020B0604020202020204" pitchFamily="34" charset="0"/>
              </a:rPr>
              <a:t>	Health Services Administration (SAMHSA)’s 	restricted online data analysis system 	(RDAS)</a:t>
            </a:r>
          </a:p>
          <a:p>
            <a:pPr marL="0" indent="0">
              <a:spcBef>
                <a:spcPts val="0"/>
              </a:spcBef>
              <a:buNone/>
            </a:pPr>
            <a:endParaRPr lang="en-US" sz="1000" i="1" dirty="0">
              <a:latin typeface="Arial" panose="020B0604020202020204" pitchFamily="34" charset="0"/>
              <a:cs typeface="Arial" panose="020B0604020202020204" pitchFamily="34" charset="0"/>
            </a:endParaRPr>
          </a:p>
          <a:p>
            <a:pPr marL="0" indent="0">
              <a:spcBef>
                <a:spcPts val="0"/>
              </a:spcBef>
              <a:buNone/>
            </a:pPr>
            <a:r>
              <a:rPr lang="en-US" sz="1000" i="1" dirty="0">
                <a:latin typeface="Arial" panose="020B0604020202020204" pitchFamily="34" charset="0"/>
                <a:cs typeface="Arial" panose="020B0604020202020204" pitchFamily="34" charset="0"/>
              </a:rPr>
              <a:t>	Survey: National Survey on Drug Use and 	Health: 2-year RDAS (2018 to 2019)</a:t>
            </a:r>
          </a:p>
        </p:txBody>
      </p:sp>
      <p:sp>
        <p:nvSpPr>
          <p:cNvPr id="9" name="TextBox 8">
            <a:extLst>
              <a:ext uri="{FF2B5EF4-FFF2-40B4-BE49-F238E27FC236}">
                <a16:creationId xmlns:a16="http://schemas.microsoft.com/office/drawing/2014/main" id="{3912B6C4-4C97-9F79-252A-AD33790E0EF1}"/>
              </a:ext>
            </a:extLst>
          </p:cNvPr>
          <p:cNvSpPr txBox="1"/>
          <p:nvPr/>
        </p:nvSpPr>
        <p:spPr>
          <a:xfrm>
            <a:off x="1556860" y="618874"/>
            <a:ext cx="4370916" cy="830997"/>
          </a:xfrm>
          <a:prstGeom prst="rect">
            <a:avLst/>
          </a:prstGeom>
          <a:noFill/>
        </p:spPr>
        <p:txBody>
          <a:bodyPr wrap="square">
            <a:spAutoFit/>
          </a:bodyPr>
          <a:lstStyle/>
          <a:p>
            <a:r>
              <a:rPr lang="en-US" sz="4800" dirty="0">
                <a:solidFill>
                  <a:srgbClr val="FECD44"/>
                </a:solidFill>
                <a:latin typeface="Bahnschrift Light Condensed" panose="020B0502040204020203" pitchFamily="34" charset="0"/>
              </a:rPr>
              <a:t>RECOVERY STATS</a:t>
            </a:r>
            <a:endParaRPr lang="en-US" sz="4800" dirty="0">
              <a:solidFill>
                <a:srgbClr val="FECD44"/>
              </a:solidFill>
            </a:endParaRPr>
          </a:p>
        </p:txBody>
      </p:sp>
      <p:grpSp>
        <p:nvGrpSpPr>
          <p:cNvPr id="28" name="Group 27">
            <a:extLst>
              <a:ext uri="{FF2B5EF4-FFF2-40B4-BE49-F238E27FC236}">
                <a16:creationId xmlns:a16="http://schemas.microsoft.com/office/drawing/2014/main" id="{3286F51C-DF4A-7E04-D5E2-290E37B0B8E3}"/>
              </a:ext>
            </a:extLst>
          </p:cNvPr>
          <p:cNvGrpSpPr/>
          <p:nvPr/>
        </p:nvGrpSpPr>
        <p:grpSpPr>
          <a:xfrm>
            <a:off x="590550" y="526542"/>
            <a:ext cx="988256" cy="1015663"/>
            <a:chOff x="515065" y="437217"/>
            <a:chExt cx="1285159" cy="1320800"/>
          </a:xfrm>
        </p:grpSpPr>
        <p:sp>
          <p:nvSpPr>
            <p:cNvPr id="26" name="Oval 25">
              <a:extLst>
                <a:ext uri="{FF2B5EF4-FFF2-40B4-BE49-F238E27FC236}">
                  <a16:creationId xmlns:a16="http://schemas.microsoft.com/office/drawing/2014/main" id="{4707D14C-B7DD-C1CC-180F-CA52A91EA94F}"/>
                </a:ext>
              </a:extLst>
            </p:cNvPr>
            <p:cNvSpPr/>
            <p:nvPr/>
          </p:nvSpPr>
          <p:spPr>
            <a:xfrm>
              <a:off x="515065" y="437217"/>
              <a:ext cx="1285159" cy="1320800"/>
            </a:xfrm>
            <a:prstGeom prst="ellipse">
              <a:avLst/>
            </a:prstGeom>
            <a:solidFill>
              <a:srgbClr val="FEC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art 24">
              <a:extLst>
                <a:ext uri="{FF2B5EF4-FFF2-40B4-BE49-F238E27FC236}">
                  <a16:creationId xmlns:a16="http://schemas.microsoft.com/office/drawing/2014/main" id="{453344C4-9933-F76F-3746-A3E8B45BD223}"/>
                </a:ext>
              </a:extLst>
            </p:cNvPr>
            <p:cNvSpPr/>
            <p:nvPr/>
          </p:nvSpPr>
          <p:spPr>
            <a:xfrm>
              <a:off x="677334" y="717457"/>
              <a:ext cx="932081" cy="843757"/>
            </a:xfrm>
            <a:prstGeom prst="heart">
              <a:avLst/>
            </a:prstGeom>
            <a:solidFill>
              <a:srgbClr val="014E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 name="Straight Connector 31">
            <a:extLst>
              <a:ext uri="{FF2B5EF4-FFF2-40B4-BE49-F238E27FC236}">
                <a16:creationId xmlns:a16="http://schemas.microsoft.com/office/drawing/2014/main" id="{327CF2BF-A477-19E4-6101-6CF422FACE25}"/>
              </a:ext>
            </a:extLst>
          </p:cNvPr>
          <p:cNvCxnSpPr>
            <a:cxnSpLocks/>
          </p:cNvCxnSpPr>
          <p:nvPr/>
        </p:nvCxnSpPr>
        <p:spPr>
          <a:xfrm flipH="1">
            <a:off x="0" y="1034374"/>
            <a:ext cx="590550" cy="1"/>
          </a:xfrm>
          <a:prstGeom prst="line">
            <a:avLst/>
          </a:prstGeom>
          <a:ln w="60325">
            <a:solidFill>
              <a:srgbClr val="FECD44"/>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20D80C-8DB0-68C4-C559-5D350E715164}"/>
              </a:ext>
            </a:extLst>
          </p:cNvPr>
          <p:cNvCxnSpPr>
            <a:cxnSpLocks/>
          </p:cNvCxnSpPr>
          <p:nvPr/>
        </p:nvCxnSpPr>
        <p:spPr>
          <a:xfrm flipH="1" flipV="1">
            <a:off x="5095875" y="1034372"/>
            <a:ext cx="7096125" cy="3"/>
          </a:xfrm>
          <a:prstGeom prst="line">
            <a:avLst/>
          </a:prstGeom>
          <a:ln w="60325">
            <a:solidFill>
              <a:srgbClr val="FECD4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7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A6BF6E-95CD-F646-AA68-CD2EE7561CFD}"/>
              </a:ext>
            </a:extLst>
          </p:cNvPr>
          <p:cNvSpPr txBox="1"/>
          <p:nvPr/>
        </p:nvSpPr>
        <p:spPr>
          <a:xfrm>
            <a:off x="1545067" y="741987"/>
            <a:ext cx="9381681" cy="584775"/>
          </a:xfrm>
          <a:prstGeom prst="rect">
            <a:avLst/>
          </a:prstGeom>
          <a:noFill/>
        </p:spPr>
        <p:txBody>
          <a:bodyPr wrap="square">
            <a:spAutoFit/>
          </a:bodyPr>
          <a:lstStyle/>
          <a:p>
            <a:r>
              <a:rPr lang="en-US" sz="3200" dirty="0">
                <a:solidFill>
                  <a:srgbClr val="9E015D"/>
                </a:solidFill>
              </a:rPr>
              <a:t>REASONS WHY SOMEONE MAY NOT DRINK ALCOHOL</a:t>
            </a:r>
          </a:p>
        </p:txBody>
      </p:sp>
      <p:cxnSp>
        <p:nvCxnSpPr>
          <p:cNvPr id="8" name="Straight Connector 7">
            <a:extLst>
              <a:ext uri="{FF2B5EF4-FFF2-40B4-BE49-F238E27FC236}">
                <a16:creationId xmlns:a16="http://schemas.microsoft.com/office/drawing/2014/main" id="{E3E47C82-E669-270B-8884-EEB4602B8158}"/>
              </a:ext>
            </a:extLst>
          </p:cNvPr>
          <p:cNvCxnSpPr>
            <a:cxnSpLocks/>
          </p:cNvCxnSpPr>
          <p:nvPr/>
        </p:nvCxnSpPr>
        <p:spPr>
          <a:xfrm flipH="1">
            <a:off x="0" y="1034374"/>
            <a:ext cx="791099" cy="1"/>
          </a:xfrm>
          <a:prstGeom prst="line">
            <a:avLst/>
          </a:prstGeom>
          <a:ln w="60325">
            <a:solidFill>
              <a:srgbClr val="9E015D"/>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C2993D-93AF-7DEA-FBF3-997C51C9071C}"/>
              </a:ext>
            </a:extLst>
          </p:cNvPr>
          <p:cNvCxnSpPr>
            <a:cxnSpLocks/>
            <a:endCxn id="4" idx="3"/>
          </p:cNvCxnSpPr>
          <p:nvPr/>
        </p:nvCxnSpPr>
        <p:spPr>
          <a:xfrm flipH="1">
            <a:off x="10926748" y="1034375"/>
            <a:ext cx="1265252" cy="0"/>
          </a:xfrm>
          <a:prstGeom prst="line">
            <a:avLst/>
          </a:prstGeom>
          <a:ln w="60325">
            <a:solidFill>
              <a:srgbClr val="9A0057"/>
            </a:solidFill>
          </a:ln>
          <a:effectLst/>
        </p:spPr>
        <p:style>
          <a:lnRef idx="1">
            <a:schemeClr val="accent1"/>
          </a:lnRef>
          <a:fillRef idx="0">
            <a:schemeClr val="accent1"/>
          </a:fillRef>
          <a:effectRef idx="0">
            <a:schemeClr val="accent1"/>
          </a:effectRef>
          <a:fontRef idx="minor">
            <a:schemeClr val="tx1"/>
          </a:fontRef>
        </p:style>
      </p:cxnSp>
      <p:sp>
        <p:nvSpPr>
          <p:cNvPr id="18" name="Octagon 17">
            <a:extLst>
              <a:ext uri="{FF2B5EF4-FFF2-40B4-BE49-F238E27FC236}">
                <a16:creationId xmlns:a16="http://schemas.microsoft.com/office/drawing/2014/main" id="{1E6EFA46-3579-F4AF-E8D1-58458AA8A7BA}"/>
              </a:ext>
            </a:extLst>
          </p:cNvPr>
          <p:cNvSpPr/>
          <p:nvPr/>
        </p:nvSpPr>
        <p:spPr>
          <a:xfrm>
            <a:off x="791099" y="662315"/>
            <a:ext cx="735402" cy="744118"/>
          </a:xfrm>
          <a:prstGeom prst="octagon">
            <a:avLst/>
          </a:prstGeom>
          <a:solidFill>
            <a:srgbClr val="9E0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E015D"/>
              </a:solidFill>
            </a:endParaRPr>
          </a:p>
        </p:txBody>
      </p:sp>
      <p:sp>
        <p:nvSpPr>
          <p:cNvPr id="30" name="Content Placeholder 29">
            <a:extLst>
              <a:ext uri="{FF2B5EF4-FFF2-40B4-BE49-F238E27FC236}">
                <a16:creationId xmlns:a16="http://schemas.microsoft.com/office/drawing/2014/main" id="{B11D29C1-C37C-A46E-9347-4408E7CD6286}"/>
              </a:ext>
            </a:extLst>
          </p:cNvPr>
          <p:cNvSpPr>
            <a:spLocks noGrp="1"/>
          </p:cNvSpPr>
          <p:nvPr>
            <p:ph sz="quarter" idx="4"/>
          </p:nvPr>
        </p:nvSpPr>
        <p:spPr>
          <a:xfrm>
            <a:off x="5957706" y="2403758"/>
            <a:ext cx="4185617" cy="3304117"/>
          </a:xfrm>
        </p:spPr>
        <p:txBody>
          <a:bodyPr>
            <a:normAutofit fontScale="85000" lnSpcReduction="20000"/>
          </a:bodyPr>
          <a:lstStyle/>
          <a:p>
            <a:pPr>
              <a:buFont typeface="Arial" panose="020B0604020202020204" pitchFamily="34" charset="0"/>
              <a:buChar char="•"/>
            </a:pPr>
            <a:r>
              <a:rPr lang="en-US" dirty="0">
                <a:solidFill>
                  <a:schemeClr val="accent4">
                    <a:lumMod val="10000"/>
                  </a:schemeClr>
                </a:solidFill>
              </a:rPr>
              <a:t>They may have alcohol allergies or intolerances. </a:t>
            </a:r>
          </a:p>
          <a:p>
            <a:pPr>
              <a:buFont typeface="Arial" panose="020B0604020202020204" pitchFamily="34" charset="0"/>
              <a:buChar char="•"/>
            </a:pPr>
            <a:r>
              <a:rPr lang="en-US" dirty="0">
                <a:solidFill>
                  <a:schemeClr val="accent4">
                    <a:lumMod val="10000"/>
                  </a:schemeClr>
                </a:solidFill>
              </a:rPr>
              <a:t>They may simply choose not to. </a:t>
            </a:r>
          </a:p>
          <a:p>
            <a:pPr>
              <a:buFont typeface="Arial" panose="020B0604020202020204" pitchFamily="34" charset="0"/>
              <a:buChar char="•"/>
            </a:pPr>
            <a:r>
              <a:rPr lang="en-US" dirty="0">
                <a:solidFill>
                  <a:schemeClr val="accent4">
                    <a:lumMod val="10000"/>
                  </a:schemeClr>
                </a:solidFill>
              </a:rPr>
              <a:t>They may be in a culture that prohibits alcohol. </a:t>
            </a:r>
          </a:p>
          <a:p>
            <a:pPr>
              <a:buFont typeface="Arial" panose="020B0604020202020204" pitchFamily="34" charset="0"/>
              <a:buChar char="•"/>
            </a:pPr>
            <a:r>
              <a:rPr lang="en-US" dirty="0">
                <a:solidFill>
                  <a:schemeClr val="accent4">
                    <a:lumMod val="10000"/>
                  </a:schemeClr>
                </a:solidFill>
              </a:rPr>
              <a:t>They may be undergoing chemotherapy. </a:t>
            </a:r>
          </a:p>
          <a:p>
            <a:pPr>
              <a:buFont typeface="Arial" panose="020B0604020202020204" pitchFamily="34" charset="0"/>
              <a:buChar char="•"/>
            </a:pPr>
            <a:r>
              <a:rPr lang="en-US" dirty="0">
                <a:solidFill>
                  <a:schemeClr val="accent4">
                    <a:lumMod val="10000"/>
                  </a:schemeClr>
                </a:solidFill>
              </a:rPr>
              <a:t>They may be on a diet. </a:t>
            </a:r>
          </a:p>
          <a:p>
            <a:pPr>
              <a:buFont typeface="Arial" panose="020B0604020202020204" pitchFamily="34" charset="0"/>
              <a:buChar char="•"/>
            </a:pPr>
            <a:r>
              <a:rPr lang="en-US" dirty="0">
                <a:solidFill>
                  <a:schemeClr val="accent4">
                    <a:lumMod val="10000"/>
                  </a:schemeClr>
                </a:solidFill>
              </a:rPr>
              <a:t>They may have a diagnosed mental health condition. </a:t>
            </a:r>
          </a:p>
          <a:p>
            <a:pPr>
              <a:buFont typeface="Arial" panose="020B0604020202020204" pitchFamily="34" charset="0"/>
              <a:buChar char="•"/>
            </a:pPr>
            <a:r>
              <a:rPr lang="en-US" dirty="0">
                <a:solidFill>
                  <a:schemeClr val="accent4">
                    <a:lumMod val="10000"/>
                  </a:schemeClr>
                </a:solidFill>
              </a:rPr>
              <a:t>They may be immunosuppressed. </a:t>
            </a:r>
          </a:p>
          <a:p>
            <a:pPr>
              <a:buFont typeface="Arial" panose="020B0604020202020204" pitchFamily="34" charset="0"/>
              <a:buChar char="•"/>
            </a:pPr>
            <a:r>
              <a:rPr lang="en-US" dirty="0">
                <a:solidFill>
                  <a:schemeClr val="accent4">
                    <a:lumMod val="10000"/>
                  </a:schemeClr>
                </a:solidFill>
              </a:rPr>
              <a:t>They may be bound to sobriety by their employer. </a:t>
            </a:r>
          </a:p>
        </p:txBody>
      </p:sp>
      <p:sp>
        <p:nvSpPr>
          <p:cNvPr id="32" name="Content Placeholder 31">
            <a:extLst>
              <a:ext uri="{FF2B5EF4-FFF2-40B4-BE49-F238E27FC236}">
                <a16:creationId xmlns:a16="http://schemas.microsoft.com/office/drawing/2014/main" id="{3C23F769-881A-676D-FE53-6F6A7B99D0DE}"/>
              </a:ext>
            </a:extLst>
          </p:cNvPr>
          <p:cNvSpPr>
            <a:spLocks noGrp="1"/>
          </p:cNvSpPr>
          <p:nvPr>
            <p:ph sz="half" idx="2"/>
          </p:nvPr>
        </p:nvSpPr>
        <p:spPr>
          <a:xfrm>
            <a:off x="1545067" y="2403758"/>
            <a:ext cx="4185623" cy="3304117"/>
          </a:xfrm>
        </p:spPr>
        <p:txBody>
          <a:bodyPr>
            <a:normAutofit fontScale="85000" lnSpcReduction="20000"/>
          </a:bodyPr>
          <a:lstStyle/>
          <a:p>
            <a:pPr>
              <a:buClrTx/>
              <a:buFont typeface="Arial" panose="020B0604020202020204" pitchFamily="34" charset="0"/>
              <a:buChar char="•"/>
            </a:pPr>
            <a:r>
              <a:rPr lang="en-US" dirty="0">
                <a:solidFill>
                  <a:schemeClr val="accent4">
                    <a:lumMod val="10000"/>
                  </a:schemeClr>
                </a:solidFill>
              </a:rPr>
              <a:t>They may be in recovery from a substance use disorder. </a:t>
            </a:r>
          </a:p>
          <a:p>
            <a:pPr>
              <a:buClrTx/>
              <a:buFont typeface="Arial" panose="020B0604020202020204" pitchFamily="34" charset="0"/>
              <a:buChar char="•"/>
            </a:pPr>
            <a:r>
              <a:rPr lang="en-US" dirty="0">
                <a:solidFill>
                  <a:schemeClr val="accent4">
                    <a:lumMod val="10000"/>
                  </a:schemeClr>
                </a:solidFill>
              </a:rPr>
              <a:t>They may be supporting someone in recovery. </a:t>
            </a:r>
          </a:p>
          <a:p>
            <a:pPr>
              <a:buClrTx/>
              <a:buFont typeface="Arial" panose="020B0604020202020204" pitchFamily="34" charset="0"/>
              <a:buChar char="•"/>
            </a:pPr>
            <a:r>
              <a:rPr lang="en-US" dirty="0">
                <a:solidFill>
                  <a:schemeClr val="accent4">
                    <a:lumMod val="10000"/>
                  </a:schemeClr>
                </a:solidFill>
              </a:rPr>
              <a:t>They may have medical conditions that interact dangerously with alcohol. </a:t>
            </a:r>
          </a:p>
          <a:p>
            <a:pPr>
              <a:buClrTx/>
              <a:buFont typeface="Arial" panose="020B0604020202020204" pitchFamily="34" charset="0"/>
              <a:buChar char="•"/>
            </a:pPr>
            <a:r>
              <a:rPr lang="en-US" dirty="0">
                <a:solidFill>
                  <a:schemeClr val="accent4">
                    <a:lumMod val="10000"/>
                  </a:schemeClr>
                </a:solidFill>
              </a:rPr>
              <a:t>They may be pregnant. </a:t>
            </a:r>
          </a:p>
          <a:p>
            <a:pPr>
              <a:buClrTx/>
              <a:buFont typeface="Arial" panose="020B0604020202020204" pitchFamily="34" charset="0"/>
              <a:buChar char="•"/>
            </a:pPr>
            <a:r>
              <a:rPr lang="en-US" dirty="0">
                <a:solidFill>
                  <a:schemeClr val="accent4">
                    <a:lumMod val="10000"/>
                  </a:schemeClr>
                </a:solidFill>
              </a:rPr>
              <a:t>They may be trying to get pregnant. </a:t>
            </a:r>
          </a:p>
          <a:p>
            <a:pPr>
              <a:buClrTx/>
              <a:buFont typeface="Arial" panose="020B0604020202020204" pitchFamily="34" charset="0"/>
              <a:buChar char="•"/>
            </a:pPr>
            <a:r>
              <a:rPr lang="en-US" dirty="0">
                <a:solidFill>
                  <a:schemeClr val="accent4">
                    <a:lumMod val="10000"/>
                  </a:schemeClr>
                </a:solidFill>
              </a:rPr>
              <a:t>They may be an adult under 21. </a:t>
            </a:r>
          </a:p>
          <a:p>
            <a:pPr>
              <a:buClrTx/>
              <a:buFont typeface="Arial" panose="020B0604020202020204" pitchFamily="34" charset="0"/>
              <a:buChar char="•"/>
            </a:pPr>
            <a:r>
              <a:rPr lang="en-US" dirty="0">
                <a:solidFill>
                  <a:schemeClr val="accent4">
                    <a:lumMod val="10000"/>
                  </a:schemeClr>
                </a:solidFill>
              </a:rPr>
              <a:t>They may have religious reasons to abstain. </a:t>
            </a:r>
          </a:p>
        </p:txBody>
      </p:sp>
      <p:pic>
        <p:nvPicPr>
          <p:cNvPr id="34" name="Graphic 33" descr="No sign with solid fill">
            <a:extLst>
              <a:ext uri="{FF2B5EF4-FFF2-40B4-BE49-F238E27FC236}">
                <a16:creationId xmlns:a16="http://schemas.microsoft.com/office/drawing/2014/main" id="{ACC97D6D-DE19-CA20-144B-51F3BA4C3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59006" y="728955"/>
            <a:ext cx="599587" cy="610838"/>
          </a:xfrm>
          <a:prstGeom prst="rect">
            <a:avLst/>
          </a:prstGeom>
        </p:spPr>
      </p:pic>
    </p:spTree>
    <p:extLst>
      <p:ext uri="{BB962C8B-B14F-4D97-AF65-F5344CB8AC3E}">
        <p14:creationId xmlns:p14="http://schemas.microsoft.com/office/powerpoint/2010/main" val="427969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E015D"/>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2A132A-7816-5B8D-F39A-349C5974E655}"/>
              </a:ext>
            </a:extLst>
          </p:cNvPr>
          <p:cNvPicPr>
            <a:picLocks noChangeAspect="1"/>
          </p:cNvPicPr>
          <p:nvPr/>
        </p:nvPicPr>
        <p:blipFill rotWithShape="1">
          <a:blip r:embed="rId3"/>
          <a:srcRect t="15310" b="28677"/>
          <a:stretch/>
        </p:blipFill>
        <p:spPr>
          <a:xfrm>
            <a:off x="20" y="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Rectangle 4">
            <a:extLst>
              <a:ext uri="{FF2B5EF4-FFF2-40B4-BE49-F238E27FC236}">
                <a16:creationId xmlns:a16="http://schemas.microsoft.com/office/drawing/2014/main" id="{E28DA36E-80A6-4638-0483-8B23CC89B497}"/>
              </a:ext>
            </a:extLst>
          </p:cNvPr>
          <p:cNvSpPr>
            <a:spLocks noGrp="1" noRot="1" noMove="1" noResize="1" noEditPoints="1" noAdjustHandles="1" noChangeArrowheads="1" noChangeShapeType="1"/>
          </p:cNvSpPr>
          <p:nvPr/>
        </p:nvSpPr>
        <p:spPr>
          <a:xfrm>
            <a:off x="3823063" y="4624251"/>
            <a:ext cx="1210491" cy="1785258"/>
          </a:xfrm>
          <a:prstGeom prst="rect">
            <a:avLst/>
          </a:prstGeom>
          <a:solidFill>
            <a:srgbClr val="9E015D"/>
          </a:solidFill>
          <a:ln>
            <a:solidFill>
              <a:srgbClr val="9E01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03437-963B-4D2A-3B58-A9E6E43CA22E}"/>
              </a:ext>
            </a:extLst>
          </p:cNvPr>
          <p:cNvSpPr>
            <a:spLocks noGrp="1"/>
          </p:cNvSpPr>
          <p:nvPr>
            <p:ph type="title"/>
          </p:nvPr>
        </p:nvSpPr>
        <p:spPr>
          <a:xfrm>
            <a:off x="640080" y="4777739"/>
            <a:ext cx="10663646" cy="1412119"/>
          </a:xfrm>
        </p:spPr>
        <p:txBody>
          <a:bodyPr>
            <a:normAutofit fontScale="90000"/>
          </a:bodyPr>
          <a:lstStyle/>
          <a:p>
            <a:r>
              <a:rPr lang="en-US" sz="4800" dirty="0">
                <a:solidFill>
                  <a:schemeClr val="bg1"/>
                </a:solidFill>
                <a:latin typeface="+mn-lt"/>
              </a:rPr>
              <a:t>To ensure your event has the </a:t>
            </a:r>
            <a:r>
              <a:rPr lang="en-US" sz="4800" b="1" dirty="0">
                <a:solidFill>
                  <a:srgbClr val="FFCE45"/>
                </a:solidFill>
                <a:latin typeface="+mn-lt"/>
              </a:rPr>
              <a:t>most reach possible</a:t>
            </a:r>
            <a:r>
              <a:rPr lang="en-US" sz="4800" dirty="0">
                <a:solidFill>
                  <a:schemeClr val="bg1"/>
                </a:solidFill>
                <a:latin typeface="+mn-lt"/>
              </a:rPr>
              <a:t>, consider having these measures:</a:t>
            </a:r>
          </a:p>
        </p:txBody>
      </p:sp>
    </p:spTree>
    <p:extLst>
      <p:ext uri="{BB962C8B-B14F-4D97-AF65-F5344CB8AC3E}">
        <p14:creationId xmlns:p14="http://schemas.microsoft.com/office/powerpoint/2010/main" val="177425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88ED-4B41-1DE4-6342-680B823684A6}"/>
              </a:ext>
            </a:extLst>
          </p:cNvPr>
          <p:cNvSpPr>
            <a:spLocks noGrp="1"/>
          </p:cNvSpPr>
          <p:nvPr>
            <p:ph type="title"/>
          </p:nvPr>
        </p:nvSpPr>
        <p:spPr>
          <a:xfrm>
            <a:off x="1695978" y="2768600"/>
            <a:ext cx="5428192" cy="1320800"/>
          </a:xfrm>
        </p:spPr>
        <p:txBody>
          <a:bodyPr>
            <a:normAutofit/>
          </a:bodyPr>
          <a:lstStyle/>
          <a:p>
            <a:r>
              <a:rPr lang="en-US" sz="2400" dirty="0">
                <a:solidFill>
                  <a:schemeClr val="accent3">
                    <a:lumMod val="10000"/>
                  </a:schemeClr>
                </a:solidFill>
              </a:rPr>
              <a:t>Partner with the recovery community to offer </a:t>
            </a:r>
            <a:r>
              <a:rPr lang="en-US" sz="2400" b="1" dirty="0">
                <a:solidFill>
                  <a:srgbClr val="9E015D"/>
                </a:solidFill>
              </a:rPr>
              <a:t>recovery spaces</a:t>
            </a:r>
            <a:r>
              <a:rPr lang="en-US" sz="2400" dirty="0">
                <a:solidFill>
                  <a:schemeClr val="accent3">
                    <a:lumMod val="10000"/>
                  </a:schemeClr>
                </a:solidFill>
              </a:rPr>
              <a:t>. </a:t>
            </a:r>
          </a:p>
        </p:txBody>
      </p:sp>
      <p:sp>
        <p:nvSpPr>
          <p:cNvPr id="4" name="Rectangle 3">
            <a:extLst>
              <a:ext uri="{FF2B5EF4-FFF2-40B4-BE49-F238E27FC236}">
                <a16:creationId xmlns:a16="http://schemas.microsoft.com/office/drawing/2014/main" id="{00B3BC3B-C8F1-4E55-1900-699D71424014}"/>
              </a:ext>
            </a:extLst>
          </p:cNvPr>
          <p:cNvSpPr/>
          <p:nvPr/>
        </p:nvSpPr>
        <p:spPr>
          <a:xfrm>
            <a:off x="0" y="0"/>
            <a:ext cx="12192000" cy="2038350"/>
          </a:xfrm>
          <a:prstGeom prst="rect">
            <a:avLst/>
          </a:prstGeom>
          <a:solidFill>
            <a:srgbClr val="9E015D"/>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n-lt"/>
              </a:rPr>
              <a:t>To ensure your event has the </a:t>
            </a:r>
            <a:r>
              <a:rPr lang="en-US" sz="4400" b="1" dirty="0">
                <a:solidFill>
                  <a:srgbClr val="FFCE45"/>
                </a:solidFill>
                <a:latin typeface="+mn-lt"/>
              </a:rPr>
              <a:t>most reach possible</a:t>
            </a:r>
            <a:r>
              <a:rPr lang="en-US" sz="4400" dirty="0">
                <a:solidFill>
                  <a:schemeClr val="bg1"/>
                </a:solidFill>
                <a:latin typeface="+mn-lt"/>
              </a:rPr>
              <a:t>, consider having these measures:</a:t>
            </a:r>
            <a:endParaRPr lang="en-US" sz="4400" dirty="0"/>
          </a:p>
        </p:txBody>
      </p:sp>
      <p:grpSp>
        <p:nvGrpSpPr>
          <p:cNvPr id="13" name="Group 12">
            <a:extLst>
              <a:ext uri="{FF2B5EF4-FFF2-40B4-BE49-F238E27FC236}">
                <a16:creationId xmlns:a16="http://schemas.microsoft.com/office/drawing/2014/main" id="{0B9C9199-E289-CDB6-3EC3-78B1A5392B22}"/>
              </a:ext>
            </a:extLst>
          </p:cNvPr>
          <p:cNvGrpSpPr/>
          <p:nvPr/>
        </p:nvGrpSpPr>
        <p:grpSpPr>
          <a:xfrm>
            <a:off x="700616" y="2768600"/>
            <a:ext cx="790575" cy="790575"/>
            <a:chOff x="1329266" y="3009900"/>
            <a:chExt cx="790575" cy="790575"/>
          </a:xfrm>
        </p:grpSpPr>
        <p:sp>
          <p:nvSpPr>
            <p:cNvPr id="7" name="Oval 6">
              <a:extLst>
                <a:ext uri="{FF2B5EF4-FFF2-40B4-BE49-F238E27FC236}">
                  <a16:creationId xmlns:a16="http://schemas.microsoft.com/office/drawing/2014/main" id="{E1F3C55A-719D-DC61-6846-5C4D88718839}"/>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mark with solid fill">
              <a:extLst>
                <a:ext uri="{FF2B5EF4-FFF2-40B4-BE49-F238E27FC236}">
                  <a16:creationId xmlns:a16="http://schemas.microsoft.com/office/drawing/2014/main" id="{93D2C2D1-4BA5-A999-3A34-5467CFE63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
        <p:nvSpPr>
          <p:cNvPr id="18" name="Title 1">
            <a:extLst>
              <a:ext uri="{FF2B5EF4-FFF2-40B4-BE49-F238E27FC236}">
                <a16:creationId xmlns:a16="http://schemas.microsoft.com/office/drawing/2014/main" id="{86F329E7-CCDD-666E-12B6-692FC8EB39DA}"/>
              </a:ext>
            </a:extLst>
          </p:cNvPr>
          <p:cNvSpPr txBox="1">
            <a:spLocks/>
          </p:cNvSpPr>
          <p:nvPr/>
        </p:nvSpPr>
        <p:spPr>
          <a:xfrm>
            <a:off x="1695978" y="3933825"/>
            <a:ext cx="542819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accent3">
                    <a:lumMod val="10000"/>
                  </a:schemeClr>
                </a:solidFill>
              </a:rPr>
              <a:t>Focus on the content </a:t>
            </a:r>
            <a:r>
              <a:rPr lang="en-US" sz="2400" dirty="0">
                <a:solidFill>
                  <a:schemeClr val="accent3">
                    <a:lumMod val="10000"/>
                  </a:schemeClr>
                </a:solidFill>
              </a:rPr>
              <a:t>of your event, have alcohol as the compliment.</a:t>
            </a:r>
          </a:p>
        </p:txBody>
      </p:sp>
      <p:grpSp>
        <p:nvGrpSpPr>
          <p:cNvPr id="19" name="Group 18">
            <a:extLst>
              <a:ext uri="{FF2B5EF4-FFF2-40B4-BE49-F238E27FC236}">
                <a16:creationId xmlns:a16="http://schemas.microsoft.com/office/drawing/2014/main" id="{4228673D-5DB7-B385-65E1-A89D57F1841D}"/>
              </a:ext>
            </a:extLst>
          </p:cNvPr>
          <p:cNvGrpSpPr/>
          <p:nvPr/>
        </p:nvGrpSpPr>
        <p:grpSpPr>
          <a:xfrm>
            <a:off x="700616" y="3933825"/>
            <a:ext cx="790575" cy="790575"/>
            <a:chOff x="1329266" y="3009900"/>
            <a:chExt cx="790575" cy="790575"/>
          </a:xfrm>
        </p:grpSpPr>
        <p:sp>
          <p:nvSpPr>
            <p:cNvPr id="20" name="Oval 19">
              <a:extLst>
                <a:ext uri="{FF2B5EF4-FFF2-40B4-BE49-F238E27FC236}">
                  <a16:creationId xmlns:a16="http://schemas.microsoft.com/office/drawing/2014/main" id="{A28AA730-DBC0-1DB4-AB09-35BDE7EEB4CA}"/>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eckmark with solid fill">
              <a:extLst>
                <a:ext uri="{FF2B5EF4-FFF2-40B4-BE49-F238E27FC236}">
                  <a16:creationId xmlns:a16="http://schemas.microsoft.com/office/drawing/2014/main" id="{31F00A9F-BE45-755C-4014-4692591D5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
        <p:nvSpPr>
          <p:cNvPr id="22" name="Title 1">
            <a:extLst>
              <a:ext uri="{FF2B5EF4-FFF2-40B4-BE49-F238E27FC236}">
                <a16:creationId xmlns:a16="http://schemas.microsoft.com/office/drawing/2014/main" id="{DA6397C4-399D-05AC-B945-BCA4F7E88D8A}"/>
              </a:ext>
            </a:extLst>
          </p:cNvPr>
          <p:cNvSpPr txBox="1">
            <a:spLocks/>
          </p:cNvSpPr>
          <p:nvPr/>
        </p:nvSpPr>
        <p:spPr>
          <a:xfrm>
            <a:off x="1695978" y="5045076"/>
            <a:ext cx="542819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3">
                    <a:lumMod val="10000"/>
                  </a:schemeClr>
                </a:solidFill>
              </a:rPr>
              <a:t>Create invitations or flyers that clearly state </a:t>
            </a:r>
            <a:r>
              <a:rPr lang="en-US" sz="2400" b="1" dirty="0">
                <a:solidFill>
                  <a:schemeClr val="accent3">
                    <a:lumMod val="10000"/>
                  </a:schemeClr>
                </a:solidFill>
              </a:rPr>
              <a:t>non-alcoholic beverages </a:t>
            </a:r>
            <a:r>
              <a:rPr lang="en-US" sz="2400" dirty="0">
                <a:solidFill>
                  <a:schemeClr val="accent3">
                    <a:lumMod val="10000"/>
                  </a:schemeClr>
                </a:solidFill>
              </a:rPr>
              <a:t>will be available.</a:t>
            </a:r>
          </a:p>
        </p:txBody>
      </p:sp>
      <p:grpSp>
        <p:nvGrpSpPr>
          <p:cNvPr id="23" name="Group 22">
            <a:extLst>
              <a:ext uri="{FF2B5EF4-FFF2-40B4-BE49-F238E27FC236}">
                <a16:creationId xmlns:a16="http://schemas.microsoft.com/office/drawing/2014/main" id="{5B6D93C2-6080-0C12-68B6-58ED3CCEF3E9}"/>
              </a:ext>
            </a:extLst>
          </p:cNvPr>
          <p:cNvGrpSpPr/>
          <p:nvPr/>
        </p:nvGrpSpPr>
        <p:grpSpPr>
          <a:xfrm>
            <a:off x="700616" y="5045076"/>
            <a:ext cx="790575" cy="790575"/>
            <a:chOff x="1329266" y="3009900"/>
            <a:chExt cx="790575" cy="790575"/>
          </a:xfrm>
        </p:grpSpPr>
        <p:sp>
          <p:nvSpPr>
            <p:cNvPr id="24" name="Oval 23">
              <a:extLst>
                <a:ext uri="{FF2B5EF4-FFF2-40B4-BE49-F238E27FC236}">
                  <a16:creationId xmlns:a16="http://schemas.microsoft.com/office/drawing/2014/main" id="{2162F06B-5859-4613-1EC4-AF4449BB8C9A}"/>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mark with solid fill">
              <a:extLst>
                <a:ext uri="{FF2B5EF4-FFF2-40B4-BE49-F238E27FC236}">
                  <a16:creationId xmlns:a16="http://schemas.microsoft.com/office/drawing/2014/main" id="{30B7DCA8-C2F7-77A1-219E-DB5BF01B3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Tree>
    <p:extLst>
      <p:ext uri="{BB962C8B-B14F-4D97-AF65-F5344CB8AC3E}">
        <p14:creationId xmlns:p14="http://schemas.microsoft.com/office/powerpoint/2010/main" val="211823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88ED-4B41-1DE4-6342-680B823684A6}"/>
              </a:ext>
            </a:extLst>
          </p:cNvPr>
          <p:cNvSpPr>
            <a:spLocks noGrp="1"/>
          </p:cNvSpPr>
          <p:nvPr>
            <p:ph type="title"/>
          </p:nvPr>
        </p:nvSpPr>
        <p:spPr>
          <a:xfrm>
            <a:off x="1333990" y="4210050"/>
            <a:ext cx="4296304" cy="1320800"/>
          </a:xfrm>
        </p:spPr>
        <p:txBody>
          <a:bodyPr>
            <a:normAutofit/>
          </a:bodyPr>
          <a:lstStyle/>
          <a:p>
            <a:r>
              <a:rPr lang="en-US" sz="1800" dirty="0">
                <a:solidFill>
                  <a:schemeClr val="accent3">
                    <a:lumMod val="10000"/>
                  </a:schemeClr>
                </a:solidFill>
              </a:rPr>
              <a:t>Partner with the recovery community to offer </a:t>
            </a:r>
            <a:r>
              <a:rPr lang="en-US" sz="1800" b="1" dirty="0">
                <a:solidFill>
                  <a:srgbClr val="9E015D"/>
                </a:solidFill>
              </a:rPr>
              <a:t>recovery spaces</a:t>
            </a:r>
            <a:r>
              <a:rPr lang="en-US" sz="1800" dirty="0">
                <a:solidFill>
                  <a:schemeClr val="accent3">
                    <a:lumMod val="10000"/>
                  </a:schemeClr>
                </a:solidFill>
              </a:rPr>
              <a:t>. </a:t>
            </a:r>
          </a:p>
        </p:txBody>
      </p:sp>
      <p:sp>
        <p:nvSpPr>
          <p:cNvPr id="4" name="Rectangle 3">
            <a:extLst>
              <a:ext uri="{FF2B5EF4-FFF2-40B4-BE49-F238E27FC236}">
                <a16:creationId xmlns:a16="http://schemas.microsoft.com/office/drawing/2014/main" id="{00B3BC3B-C8F1-4E55-1900-699D71424014}"/>
              </a:ext>
            </a:extLst>
          </p:cNvPr>
          <p:cNvSpPr/>
          <p:nvPr/>
        </p:nvSpPr>
        <p:spPr>
          <a:xfrm>
            <a:off x="0" y="0"/>
            <a:ext cx="12192000" cy="2038350"/>
          </a:xfrm>
          <a:prstGeom prst="rect">
            <a:avLst/>
          </a:prstGeom>
          <a:solidFill>
            <a:srgbClr val="9E015D"/>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n-lt"/>
              </a:rPr>
              <a:t>To ensure your event has the </a:t>
            </a:r>
            <a:r>
              <a:rPr lang="en-US" sz="4400" b="1" dirty="0">
                <a:solidFill>
                  <a:srgbClr val="FFCE45"/>
                </a:solidFill>
                <a:latin typeface="+mn-lt"/>
              </a:rPr>
              <a:t>most reach possible</a:t>
            </a:r>
            <a:r>
              <a:rPr lang="en-US" sz="4400" dirty="0">
                <a:solidFill>
                  <a:schemeClr val="bg1"/>
                </a:solidFill>
                <a:latin typeface="+mn-lt"/>
              </a:rPr>
              <a:t>, consider having these measures:</a:t>
            </a:r>
            <a:endParaRPr lang="en-US" sz="4400" dirty="0"/>
          </a:p>
        </p:txBody>
      </p:sp>
      <p:grpSp>
        <p:nvGrpSpPr>
          <p:cNvPr id="13" name="Group 12">
            <a:extLst>
              <a:ext uri="{FF2B5EF4-FFF2-40B4-BE49-F238E27FC236}">
                <a16:creationId xmlns:a16="http://schemas.microsoft.com/office/drawing/2014/main" id="{0B9C9199-E289-CDB6-3EC3-78B1A5392B22}"/>
              </a:ext>
            </a:extLst>
          </p:cNvPr>
          <p:cNvGrpSpPr/>
          <p:nvPr/>
        </p:nvGrpSpPr>
        <p:grpSpPr>
          <a:xfrm>
            <a:off x="700616" y="4210050"/>
            <a:ext cx="568325" cy="568325"/>
            <a:chOff x="1329266" y="3009900"/>
            <a:chExt cx="790575" cy="790575"/>
          </a:xfrm>
        </p:grpSpPr>
        <p:sp>
          <p:nvSpPr>
            <p:cNvPr id="7" name="Oval 6">
              <a:extLst>
                <a:ext uri="{FF2B5EF4-FFF2-40B4-BE49-F238E27FC236}">
                  <a16:creationId xmlns:a16="http://schemas.microsoft.com/office/drawing/2014/main" id="{E1F3C55A-719D-DC61-6846-5C4D88718839}"/>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mark with solid fill">
              <a:extLst>
                <a:ext uri="{FF2B5EF4-FFF2-40B4-BE49-F238E27FC236}">
                  <a16:creationId xmlns:a16="http://schemas.microsoft.com/office/drawing/2014/main" id="{93D2C2D1-4BA5-A999-3A34-5467CFE63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
        <p:nvSpPr>
          <p:cNvPr id="3" name="Rectangle: Rounded Corners 2">
            <a:extLst>
              <a:ext uri="{FF2B5EF4-FFF2-40B4-BE49-F238E27FC236}">
                <a16:creationId xmlns:a16="http://schemas.microsoft.com/office/drawing/2014/main" id="{C0AD86ED-AA16-F48F-A0B5-9B61E9CE12B0}"/>
              </a:ext>
            </a:extLst>
          </p:cNvPr>
          <p:cNvSpPr/>
          <p:nvPr/>
        </p:nvSpPr>
        <p:spPr>
          <a:xfrm>
            <a:off x="5457825" y="2305049"/>
            <a:ext cx="6076950" cy="4124327"/>
          </a:xfrm>
          <a:prstGeom prst="roundRect">
            <a:avLst/>
          </a:prstGeom>
          <a:solidFill>
            <a:srgbClr val="9E0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EDB8D6B-A435-476E-0A92-BBEC8D8C9DCF}"/>
              </a:ext>
            </a:extLst>
          </p:cNvPr>
          <p:cNvSpPr/>
          <p:nvPr/>
        </p:nvSpPr>
        <p:spPr>
          <a:xfrm>
            <a:off x="5695344" y="2305048"/>
            <a:ext cx="5870124" cy="4124327"/>
          </a:xfrm>
          <a:prstGeom prst="round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464D5E-67BA-7D50-B72D-18555C1B2EA9}"/>
              </a:ext>
            </a:extLst>
          </p:cNvPr>
          <p:cNvSpPr txBox="1"/>
          <p:nvPr/>
        </p:nvSpPr>
        <p:spPr>
          <a:xfrm>
            <a:off x="6168193" y="2805632"/>
            <a:ext cx="3552825"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accent3">
                    <a:lumMod val="10000"/>
                  </a:schemeClr>
                </a:solidFill>
              </a:rPr>
              <a:t>Mark the space with yellow balloons or use a yellow pop-up tent – a growing symbol for recovery safe spaces. </a:t>
            </a:r>
          </a:p>
          <a:p>
            <a:endParaRPr lang="en-US" dirty="0"/>
          </a:p>
        </p:txBody>
      </p:sp>
      <p:sp>
        <p:nvSpPr>
          <p:cNvPr id="8" name="TextBox 7">
            <a:extLst>
              <a:ext uri="{FF2B5EF4-FFF2-40B4-BE49-F238E27FC236}">
                <a16:creationId xmlns:a16="http://schemas.microsoft.com/office/drawing/2014/main" id="{9AF5FA29-0B18-7709-A7DA-E334419D96F8}"/>
              </a:ext>
            </a:extLst>
          </p:cNvPr>
          <p:cNvSpPr txBox="1"/>
          <p:nvPr/>
        </p:nvSpPr>
        <p:spPr>
          <a:xfrm>
            <a:off x="6168193" y="4311445"/>
            <a:ext cx="4924425"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accent3">
                    <a:lumMod val="10000"/>
                  </a:schemeClr>
                </a:solidFill>
              </a:rPr>
              <a:t>If applicable, the space ideally should be close to the first aid area. </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sz="1800" dirty="0">
                <a:solidFill>
                  <a:schemeClr val="accent3">
                    <a:lumMod val="10000"/>
                  </a:schemeClr>
                </a:solidFill>
              </a:rPr>
              <a:t>Offer this space away from where alcohol is being served.</a:t>
            </a:r>
          </a:p>
        </p:txBody>
      </p:sp>
      <p:pic>
        <p:nvPicPr>
          <p:cNvPr id="9" name="Graphic 8" descr="Balloons with solid fill">
            <a:extLst>
              <a:ext uri="{FF2B5EF4-FFF2-40B4-BE49-F238E27FC236}">
                <a16:creationId xmlns:a16="http://schemas.microsoft.com/office/drawing/2014/main" id="{08D6BF47-C77A-5415-E31D-AEAA249777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0811" y="2703096"/>
            <a:ext cx="1451807" cy="1451807"/>
          </a:xfrm>
          <a:prstGeom prst="rect">
            <a:avLst/>
          </a:prstGeom>
        </p:spPr>
      </p:pic>
    </p:spTree>
    <p:extLst>
      <p:ext uri="{BB962C8B-B14F-4D97-AF65-F5344CB8AC3E}">
        <p14:creationId xmlns:p14="http://schemas.microsoft.com/office/powerpoint/2010/main" val="39170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88ED-4B41-1DE4-6342-680B823684A6}"/>
              </a:ext>
            </a:extLst>
          </p:cNvPr>
          <p:cNvSpPr>
            <a:spLocks noGrp="1"/>
          </p:cNvSpPr>
          <p:nvPr>
            <p:ph type="title"/>
          </p:nvPr>
        </p:nvSpPr>
        <p:spPr>
          <a:xfrm>
            <a:off x="1268941" y="2868263"/>
            <a:ext cx="4296304" cy="1037310"/>
          </a:xfrm>
        </p:spPr>
        <p:txBody>
          <a:bodyPr>
            <a:normAutofit/>
          </a:bodyPr>
          <a:lstStyle/>
          <a:p>
            <a:r>
              <a:rPr lang="en-US" sz="1800" dirty="0">
                <a:solidFill>
                  <a:schemeClr val="accent3">
                    <a:lumMod val="10000"/>
                  </a:schemeClr>
                </a:solidFill>
              </a:rPr>
              <a:t>Create invitations or flyers that clearly state </a:t>
            </a:r>
            <a:r>
              <a:rPr lang="en-US" sz="1800" b="1" dirty="0">
                <a:solidFill>
                  <a:schemeClr val="accent3">
                    <a:lumMod val="10000"/>
                  </a:schemeClr>
                </a:solidFill>
              </a:rPr>
              <a:t>non-alcoholic beverages </a:t>
            </a:r>
            <a:r>
              <a:rPr lang="en-US" sz="1800" dirty="0">
                <a:solidFill>
                  <a:schemeClr val="accent3">
                    <a:lumMod val="10000"/>
                  </a:schemeClr>
                </a:solidFill>
              </a:rPr>
              <a:t>will be available.</a:t>
            </a:r>
          </a:p>
        </p:txBody>
      </p:sp>
      <p:sp>
        <p:nvSpPr>
          <p:cNvPr id="4" name="Rectangle 3">
            <a:extLst>
              <a:ext uri="{FF2B5EF4-FFF2-40B4-BE49-F238E27FC236}">
                <a16:creationId xmlns:a16="http://schemas.microsoft.com/office/drawing/2014/main" id="{00B3BC3B-C8F1-4E55-1900-699D71424014}"/>
              </a:ext>
            </a:extLst>
          </p:cNvPr>
          <p:cNvSpPr/>
          <p:nvPr/>
        </p:nvSpPr>
        <p:spPr>
          <a:xfrm>
            <a:off x="0" y="0"/>
            <a:ext cx="12192000" cy="2038350"/>
          </a:xfrm>
          <a:prstGeom prst="rect">
            <a:avLst/>
          </a:prstGeom>
          <a:solidFill>
            <a:srgbClr val="9E015D"/>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n-lt"/>
              </a:rPr>
              <a:t>To ensure your event has the </a:t>
            </a:r>
            <a:r>
              <a:rPr lang="en-US" sz="4400" b="1" dirty="0">
                <a:solidFill>
                  <a:srgbClr val="FFCE45"/>
                </a:solidFill>
                <a:latin typeface="+mn-lt"/>
              </a:rPr>
              <a:t>most reach possible</a:t>
            </a:r>
            <a:r>
              <a:rPr lang="en-US" sz="4400" dirty="0">
                <a:solidFill>
                  <a:schemeClr val="bg1"/>
                </a:solidFill>
                <a:latin typeface="+mn-lt"/>
              </a:rPr>
              <a:t>, consider having these measures:</a:t>
            </a:r>
            <a:endParaRPr lang="en-US" sz="4400" dirty="0"/>
          </a:p>
        </p:txBody>
      </p:sp>
      <p:grpSp>
        <p:nvGrpSpPr>
          <p:cNvPr id="13" name="Group 12">
            <a:extLst>
              <a:ext uri="{FF2B5EF4-FFF2-40B4-BE49-F238E27FC236}">
                <a16:creationId xmlns:a16="http://schemas.microsoft.com/office/drawing/2014/main" id="{0B9C9199-E289-CDB6-3EC3-78B1A5392B22}"/>
              </a:ext>
            </a:extLst>
          </p:cNvPr>
          <p:cNvGrpSpPr/>
          <p:nvPr/>
        </p:nvGrpSpPr>
        <p:grpSpPr>
          <a:xfrm>
            <a:off x="626532" y="2868263"/>
            <a:ext cx="568325" cy="568325"/>
            <a:chOff x="1329266" y="3009900"/>
            <a:chExt cx="790575" cy="790575"/>
          </a:xfrm>
        </p:grpSpPr>
        <p:sp>
          <p:nvSpPr>
            <p:cNvPr id="7" name="Oval 6">
              <a:extLst>
                <a:ext uri="{FF2B5EF4-FFF2-40B4-BE49-F238E27FC236}">
                  <a16:creationId xmlns:a16="http://schemas.microsoft.com/office/drawing/2014/main" id="{E1F3C55A-719D-DC61-6846-5C4D88718839}"/>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mark with solid fill">
              <a:extLst>
                <a:ext uri="{FF2B5EF4-FFF2-40B4-BE49-F238E27FC236}">
                  <a16:creationId xmlns:a16="http://schemas.microsoft.com/office/drawing/2014/main" id="{93D2C2D1-4BA5-A999-3A34-5467CFE63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
        <p:nvSpPr>
          <p:cNvPr id="3" name="Rectangle: Rounded Corners 2">
            <a:extLst>
              <a:ext uri="{FF2B5EF4-FFF2-40B4-BE49-F238E27FC236}">
                <a16:creationId xmlns:a16="http://schemas.microsoft.com/office/drawing/2014/main" id="{C0AD86ED-AA16-F48F-A0B5-9B61E9CE12B0}"/>
              </a:ext>
            </a:extLst>
          </p:cNvPr>
          <p:cNvSpPr/>
          <p:nvPr/>
        </p:nvSpPr>
        <p:spPr>
          <a:xfrm>
            <a:off x="5457825" y="2305049"/>
            <a:ext cx="6076950" cy="4124327"/>
          </a:xfrm>
          <a:prstGeom prst="roundRect">
            <a:avLst/>
          </a:prstGeom>
          <a:solidFill>
            <a:srgbClr val="9E0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EDB8D6B-A435-476E-0A92-BBEC8D8C9DCF}"/>
              </a:ext>
            </a:extLst>
          </p:cNvPr>
          <p:cNvSpPr/>
          <p:nvPr/>
        </p:nvSpPr>
        <p:spPr>
          <a:xfrm>
            <a:off x="5695344" y="2305048"/>
            <a:ext cx="5870124" cy="4124327"/>
          </a:xfrm>
          <a:prstGeom prst="round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F5FA29-0B18-7709-A7DA-E334419D96F8}"/>
              </a:ext>
            </a:extLst>
          </p:cNvPr>
          <p:cNvSpPr txBox="1"/>
          <p:nvPr/>
        </p:nvSpPr>
        <p:spPr>
          <a:xfrm>
            <a:off x="6168193" y="2659051"/>
            <a:ext cx="492442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10000"/>
                  </a:schemeClr>
                </a:solidFill>
              </a:rPr>
              <a:t>Great for serving the entire guest list</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Cutting the alcohol saves money and calories</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Can utilize fresh, organic ingredients instead of drink mixers full of preservatives and corn syrup</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b="1" dirty="0">
                <a:solidFill>
                  <a:schemeClr val="accent3">
                    <a:lumMod val="10000"/>
                  </a:schemeClr>
                </a:solidFill>
              </a:rPr>
              <a:t>Avoid: </a:t>
            </a:r>
            <a:r>
              <a:rPr lang="en-US" dirty="0">
                <a:solidFill>
                  <a:schemeClr val="accent3">
                    <a:lumMod val="10000"/>
                  </a:schemeClr>
                </a:solidFill>
              </a:rPr>
              <a:t>Using the term “mocktail” or presenting beverages because it could be harmful to those in recovery. </a:t>
            </a:r>
            <a:endParaRPr lang="en-US" sz="1800" dirty="0">
              <a:solidFill>
                <a:schemeClr val="accent3">
                  <a:lumMod val="10000"/>
                </a:schemeClr>
              </a:solidFill>
            </a:endParaRPr>
          </a:p>
        </p:txBody>
      </p:sp>
      <p:sp>
        <p:nvSpPr>
          <p:cNvPr id="12" name="TextBox 11">
            <a:extLst>
              <a:ext uri="{FF2B5EF4-FFF2-40B4-BE49-F238E27FC236}">
                <a16:creationId xmlns:a16="http://schemas.microsoft.com/office/drawing/2014/main" id="{304D1709-01AD-C529-DC32-445AFEF2BD5B}"/>
              </a:ext>
            </a:extLst>
          </p:cNvPr>
          <p:cNvSpPr txBox="1"/>
          <p:nvPr/>
        </p:nvSpPr>
        <p:spPr>
          <a:xfrm>
            <a:off x="1268941" y="4064786"/>
            <a:ext cx="4158191" cy="147732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accent3">
                    <a:lumMod val="10000"/>
                  </a:schemeClr>
                </a:solidFill>
              </a:rPr>
              <a:t>Offer tasty, healthy, </a:t>
            </a:r>
            <a:r>
              <a:rPr lang="en-US" sz="1800" b="1" dirty="0">
                <a:solidFill>
                  <a:srgbClr val="9E015D"/>
                </a:solidFill>
              </a:rPr>
              <a:t>non-alcoholic beverages</a:t>
            </a:r>
            <a:r>
              <a:rPr lang="en-US" sz="1800" dirty="0">
                <a:solidFill>
                  <a:schemeClr val="accent3">
                    <a:lumMod val="10000"/>
                  </a:schemeClr>
                </a:solidFill>
              </a:rPr>
              <a:t>.</a:t>
            </a:r>
          </a:p>
          <a:p>
            <a:pPr marL="285750" indent="-285750">
              <a:buFont typeface="Arial" panose="020B0604020202020204" pitchFamily="34" charset="0"/>
              <a:buChar char="•"/>
            </a:pPr>
            <a:endParaRPr lang="en-US"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If hosting a public event, </a:t>
            </a:r>
            <a:r>
              <a:rPr lang="en-US" b="1" dirty="0">
                <a:solidFill>
                  <a:schemeClr val="accent3">
                    <a:lumMod val="10000"/>
                  </a:schemeClr>
                </a:solidFill>
              </a:rPr>
              <a:t>host lines that don’t serve any alcohol</a:t>
            </a:r>
            <a:r>
              <a:rPr lang="en-US" dirty="0">
                <a:solidFill>
                  <a:schemeClr val="accent3">
                    <a:lumMod val="10000"/>
                  </a:schemeClr>
                </a:solidFill>
              </a:rPr>
              <a:t>.</a:t>
            </a:r>
            <a:endParaRPr lang="en-US" dirty="0"/>
          </a:p>
        </p:txBody>
      </p:sp>
    </p:spTree>
    <p:extLst>
      <p:ext uri="{BB962C8B-B14F-4D97-AF65-F5344CB8AC3E}">
        <p14:creationId xmlns:p14="http://schemas.microsoft.com/office/powerpoint/2010/main" val="395304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88ED-4B41-1DE4-6342-680B823684A6}"/>
              </a:ext>
            </a:extLst>
          </p:cNvPr>
          <p:cNvSpPr>
            <a:spLocks noGrp="1"/>
          </p:cNvSpPr>
          <p:nvPr>
            <p:ph type="title"/>
          </p:nvPr>
        </p:nvSpPr>
        <p:spPr>
          <a:xfrm>
            <a:off x="1268941" y="2868263"/>
            <a:ext cx="4296304" cy="1037310"/>
          </a:xfrm>
        </p:spPr>
        <p:txBody>
          <a:bodyPr>
            <a:normAutofit/>
          </a:bodyPr>
          <a:lstStyle/>
          <a:p>
            <a:r>
              <a:rPr lang="en-US" sz="1800" dirty="0">
                <a:solidFill>
                  <a:schemeClr val="accent3">
                    <a:lumMod val="10000"/>
                  </a:schemeClr>
                </a:solidFill>
              </a:rPr>
              <a:t>Create invitations or flyers that clearly state </a:t>
            </a:r>
            <a:r>
              <a:rPr lang="en-US" sz="1800" b="1" dirty="0">
                <a:solidFill>
                  <a:schemeClr val="accent3">
                    <a:lumMod val="10000"/>
                  </a:schemeClr>
                </a:solidFill>
              </a:rPr>
              <a:t>non-alcoholic beverages </a:t>
            </a:r>
            <a:r>
              <a:rPr lang="en-US" sz="1800" dirty="0">
                <a:solidFill>
                  <a:schemeClr val="accent3">
                    <a:lumMod val="10000"/>
                  </a:schemeClr>
                </a:solidFill>
              </a:rPr>
              <a:t>will be available.</a:t>
            </a:r>
          </a:p>
        </p:txBody>
      </p:sp>
      <p:sp>
        <p:nvSpPr>
          <p:cNvPr id="4" name="Rectangle 3">
            <a:extLst>
              <a:ext uri="{FF2B5EF4-FFF2-40B4-BE49-F238E27FC236}">
                <a16:creationId xmlns:a16="http://schemas.microsoft.com/office/drawing/2014/main" id="{00B3BC3B-C8F1-4E55-1900-699D71424014}"/>
              </a:ext>
            </a:extLst>
          </p:cNvPr>
          <p:cNvSpPr/>
          <p:nvPr/>
        </p:nvSpPr>
        <p:spPr>
          <a:xfrm>
            <a:off x="0" y="0"/>
            <a:ext cx="12192000" cy="2038350"/>
          </a:xfrm>
          <a:prstGeom prst="rect">
            <a:avLst/>
          </a:prstGeom>
          <a:solidFill>
            <a:srgbClr val="9E015D"/>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mn-lt"/>
              </a:rPr>
              <a:t>To ensure your event has the </a:t>
            </a:r>
            <a:r>
              <a:rPr lang="en-US" sz="4400" b="1" dirty="0">
                <a:solidFill>
                  <a:srgbClr val="FFCE45"/>
                </a:solidFill>
                <a:latin typeface="+mn-lt"/>
              </a:rPr>
              <a:t>most reach possible</a:t>
            </a:r>
            <a:r>
              <a:rPr lang="en-US" sz="4400" dirty="0">
                <a:solidFill>
                  <a:schemeClr val="bg1"/>
                </a:solidFill>
                <a:latin typeface="+mn-lt"/>
              </a:rPr>
              <a:t>, consider having these measures:</a:t>
            </a:r>
            <a:endParaRPr lang="en-US" sz="4400" dirty="0"/>
          </a:p>
        </p:txBody>
      </p:sp>
      <p:grpSp>
        <p:nvGrpSpPr>
          <p:cNvPr id="13" name="Group 12">
            <a:extLst>
              <a:ext uri="{FF2B5EF4-FFF2-40B4-BE49-F238E27FC236}">
                <a16:creationId xmlns:a16="http://schemas.microsoft.com/office/drawing/2014/main" id="{0B9C9199-E289-CDB6-3EC3-78B1A5392B22}"/>
              </a:ext>
            </a:extLst>
          </p:cNvPr>
          <p:cNvGrpSpPr/>
          <p:nvPr/>
        </p:nvGrpSpPr>
        <p:grpSpPr>
          <a:xfrm>
            <a:off x="626532" y="2868263"/>
            <a:ext cx="568325" cy="568325"/>
            <a:chOff x="1329266" y="3009900"/>
            <a:chExt cx="790575" cy="790575"/>
          </a:xfrm>
        </p:grpSpPr>
        <p:sp>
          <p:nvSpPr>
            <p:cNvPr id="7" name="Oval 6">
              <a:extLst>
                <a:ext uri="{FF2B5EF4-FFF2-40B4-BE49-F238E27FC236}">
                  <a16:creationId xmlns:a16="http://schemas.microsoft.com/office/drawing/2014/main" id="{E1F3C55A-719D-DC61-6846-5C4D88718839}"/>
                </a:ext>
              </a:extLst>
            </p:cNvPr>
            <p:cNvSpPr/>
            <p:nvPr/>
          </p:nvSpPr>
          <p:spPr>
            <a:xfrm>
              <a:off x="1329266" y="3009900"/>
              <a:ext cx="790575" cy="790575"/>
            </a:xfrm>
            <a:prstGeom prst="ellipse">
              <a:avLst/>
            </a:prstGeom>
            <a:solidFill>
              <a:srgbClr val="FFC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mark with solid fill">
              <a:extLst>
                <a:ext uri="{FF2B5EF4-FFF2-40B4-BE49-F238E27FC236}">
                  <a16:creationId xmlns:a16="http://schemas.microsoft.com/office/drawing/2014/main" id="{93D2C2D1-4BA5-A999-3A34-5467CFE63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53" y="3124200"/>
              <a:ext cx="609600" cy="609600"/>
            </a:xfrm>
            <a:prstGeom prst="rect">
              <a:avLst/>
            </a:prstGeom>
          </p:spPr>
        </p:pic>
      </p:grpSp>
      <p:sp>
        <p:nvSpPr>
          <p:cNvPr id="3" name="Rectangle: Rounded Corners 2">
            <a:extLst>
              <a:ext uri="{FF2B5EF4-FFF2-40B4-BE49-F238E27FC236}">
                <a16:creationId xmlns:a16="http://schemas.microsoft.com/office/drawing/2014/main" id="{C0AD86ED-AA16-F48F-A0B5-9B61E9CE12B0}"/>
              </a:ext>
            </a:extLst>
          </p:cNvPr>
          <p:cNvSpPr/>
          <p:nvPr/>
        </p:nvSpPr>
        <p:spPr>
          <a:xfrm>
            <a:off x="5457825" y="2305049"/>
            <a:ext cx="6076950" cy="4124327"/>
          </a:xfrm>
          <a:prstGeom prst="roundRect">
            <a:avLst/>
          </a:prstGeom>
          <a:solidFill>
            <a:srgbClr val="9E01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EDB8D6B-A435-476E-0A92-BBEC8D8C9DCF}"/>
              </a:ext>
            </a:extLst>
          </p:cNvPr>
          <p:cNvSpPr/>
          <p:nvPr/>
        </p:nvSpPr>
        <p:spPr>
          <a:xfrm>
            <a:off x="5695344" y="2305048"/>
            <a:ext cx="5870124" cy="4124327"/>
          </a:xfrm>
          <a:prstGeom prst="round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F5FA29-0B18-7709-A7DA-E334419D96F8}"/>
              </a:ext>
            </a:extLst>
          </p:cNvPr>
          <p:cNvSpPr txBox="1"/>
          <p:nvPr/>
        </p:nvSpPr>
        <p:spPr>
          <a:xfrm>
            <a:off x="6168193" y="2659051"/>
            <a:ext cx="492442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10000"/>
                  </a:schemeClr>
                </a:solidFill>
              </a:rPr>
              <a:t>Great for serving the entire guest list</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Cutting the alcohol saves money and calories</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Can utilize fresh, organic ingredients instead of drink mixers full of preservatives and corn syrup</a:t>
            </a:r>
          </a:p>
          <a:p>
            <a:pPr marL="285750" indent="-285750">
              <a:buFont typeface="Arial" panose="020B0604020202020204" pitchFamily="34" charset="0"/>
              <a:buChar char="•"/>
            </a:pPr>
            <a:endParaRPr lang="en-US" sz="1800" dirty="0">
              <a:solidFill>
                <a:schemeClr val="accent3">
                  <a:lumMod val="10000"/>
                </a:schemeClr>
              </a:solidFill>
            </a:endParaRPr>
          </a:p>
          <a:p>
            <a:pPr marL="285750" indent="-285750">
              <a:buFont typeface="Arial" panose="020B0604020202020204" pitchFamily="34" charset="0"/>
              <a:buChar char="•"/>
            </a:pPr>
            <a:r>
              <a:rPr lang="en-US" b="1" dirty="0">
                <a:solidFill>
                  <a:schemeClr val="accent3">
                    <a:lumMod val="10000"/>
                  </a:schemeClr>
                </a:solidFill>
              </a:rPr>
              <a:t>Avoid: </a:t>
            </a:r>
            <a:r>
              <a:rPr lang="en-US" dirty="0">
                <a:solidFill>
                  <a:schemeClr val="accent3">
                    <a:lumMod val="10000"/>
                  </a:schemeClr>
                </a:solidFill>
              </a:rPr>
              <a:t>Using the term “mocktail” or presenting beverages because it could be harmful to those in recovery. </a:t>
            </a:r>
            <a:endParaRPr lang="en-US" sz="1800" dirty="0">
              <a:solidFill>
                <a:schemeClr val="accent3">
                  <a:lumMod val="10000"/>
                </a:schemeClr>
              </a:solidFill>
            </a:endParaRPr>
          </a:p>
        </p:txBody>
      </p:sp>
      <p:sp>
        <p:nvSpPr>
          <p:cNvPr id="12" name="TextBox 11">
            <a:extLst>
              <a:ext uri="{FF2B5EF4-FFF2-40B4-BE49-F238E27FC236}">
                <a16:creationId xmlns:a16="http://schemas.microsoft.com/office/drawing/2014/main" id="{304D1709-01AD-C529-DC32-445AFEF2BD5B}"/>
              </a:ext>
            </a:extLst>
          </p:cNvPr>
          <p:cNvSpPr txBox="1"/>
          <p:nvPr/>
        </p:nvSpPr>
        <p:spPr>
          <a:xfrm>
            <a:off x="1268941" y="4064786"/>
            <a:ext cx="4158191" cy="147732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accent3">
                    <a:lumMod val="10000"/>
                  </a:schemeClr>
                </a:solidFill>
              </a:rPr>
              <a:t>Offer tasty, healthy, </a:t>
            </a:r>
            <a:r>
              <a:rPr lang="en-US" sz="1800" b="1" dirty="0">
                <a:solidFill>
                  <a:srgbClr val="9E015D"/>
                </a:solidFill>
              </a:rPr>
              <a:t>non-alcoholic beverages</a:t>
            </a:r>
            <a:r>
              <a:rPr lang="en-US" sz="1800" dirty="0">
                <a:solidFill>
                  <a:schemeClr val="accent3">
                    <a:lumMod val="10000"/>
                  </a:schemeClr>
                </a:solidFill>
              </a:rPr>
              <a:t>.</a:t>
            </a:r>
          </a:p>
          <a:p>
            <a:pPr marL="285750" indent="-285750">
              <a:buFont typeface="Arial" panose="020B0604020202020204" pitchFamily="34" charset="0"/>
              <a:buChar char="•"/>
            </a:pPr>
            <a:endParaRPr lang="en-US" dirty="0">
              <a:solidFill>
                <a:schemeClr val="accent3">
                  <a:lumMod val="10000"/>
                </a:schemeClr>
              </a:solidFill>
            </a:endParaRPr>
          </a:p>
          <a:p>
            <a:pPr marL="285750" indent="-285750">
              <a:buFont typeface="Arial" panose="020B0604020202020204" pitchFamily="34" charset="0"/>
              <a:buChar char="•"/>
            </a:pPr>
            <a:r>
              <a:rPr lang="en-US" dirty="0">
                <a:solidFill>
                  <a:schemeClr val="accent3">
                    <a:lumMod val="10000"/>
                  </a:schemeClr>
                </a:solidFill>
              </a:rPr>
              <a:t>If hosting a public event, </a:t>
            </a:r>
            <a:r>
              <a:rPr lang="en-US" b="1" dirty="0">
                <a:solidFill>
                  <a:schemeClr val="accent3">
                    <a:lumMod val="10000"/>
                  </a:schemeClr>
                </a:solidFill>
              </a:rPr>
              <a:t>host lines that don’t serve any alcohol</a:t>
            </a:r>
            <a:r>
              <a:rPr lang="en-US" dirty="0">
                <a:solidFill>
                  <a:schemeClr val="accent3">
                    <a:lumMod val="10000"/>
                  </a:schemeClr>
                </a:solidFill>
              </a:rPr>
              <a:t>.</a:t>
            </a:r>
            <a:endParaRPr lang="en-US" dirty="0"/>
          </a:p>
        </p:txBody>
      </p:sp>
    </p:spTree>
    <p:extLst>
      <p:ext uri="{BB962C8B-B14F-4D97-AF65-F5344CB8AC3E}">
        <p14:creationId xmlns:p14="http://schemas.microsoft.com/office/powerpoint/2010/main" val="357761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2309-D2BB-8C30-9F1A-4E19726676C0}"/>
              </a:ext>
            </a:extLst>
          </p:cNvPr>
          <p:cNvSpPr>
            <a:spLocks noGrp="1"/>
          </p:cNvSpPr>
          <p:nvPr>
            <p:ph type="title"/>
          </p:nvPr>
        </p:nvSpPr>
        <p:spPr>
          <a:xfrm>
            <a:off x="1797666" y="609600"/>
            <a:ext cx="8596668" cy="1320800"/>
          </a:xfrm>
        </p:spPr>
        <p:txBody>
          <a:bodyPr>
            <a:normAutofit fontScale="90000"/>
          </a:bodyPr>
          <a:lstStyle/>
          <a:p>
            <a:pPr algn="ctr"/>
            <a:r>
              <a:rPr lang="en-US" dirty="0"/>
              <a:t>Scan this QR Code for a reference list for this document and additional resources.</a:t>
            </a:r>
          </a:p>
        </p:txBody>
      </p:sp>
      <p:pic>
        <p:nvPicPr>
          <p:cNvPr id="2050" name="Picture 2" descr="Image preview">
            <a:extLst>
              <a:ext uri="{FF2B5EF4-FFF2-40B4-BE49-F238E27FC236}">
                <a16:creationId xmlns:a16="http://schemas.microsoft.com/office/drawing/2014/main" id="{F589223C-FC69-3026-CCA0-579DC9106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573" y="1930400"/>
            <a:ext cx="4134853" cy="413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96925"/>
      </p:ext>
    </p:extLst>
  </p:cSld>
  <p:clrMapOvr>
    <a:masterClrMapping/>
  </p:clrMapOvr>
</p:sld>
</file>

<file path=ppt/theme/theme1.xml><?xml version="1.0" encoding="utf-8"?>
<a:theme xmlns:a="http://schemas.openxmlformats.org/drawingml/2006/main" name="Facet">
  <a:themeElements>
    <a:clrScheme name="Custom 2">
      <a:dk1>
        <a:srgbClr val="FFFFFF"/>
      </a:dk1>
      <a:lt1>
        <a:srgbClr val="FFFFFF"/>
      </a:lt1>
      <a:dk2>
        <a:srgbClr val="B8006B"/>
      </a:dk2>
      <a:lt2>
        <a:srgbClr val="9E005D"/>
      </a:lt2>
      <a:accent1>
        <a:srgbClr val="760045"/>
      </a:accent1>
      <a:accent2>
        <a:srgbClr val="E393C1"/>
      </a:accent2>
      <a:accent3>
        <a:srgbClr val="F0D3F7"/>
      </a:accent3>
      <a:accent4>
        <a:srgbClr val="FFB8E2"/>
      </a:accent4>
      <a:accent5>
        <a:srgbClr val="CC0077"/>
      </a:accent5>
      <a:accent6>
        <a:srgbClr val="D6007A"/>
      </a:accent6>
      <a:hlink>
        <a:srgbClr val="4F002E"/>
      </a:hlink>
      <a:folHlink>
        <a:srgbClr val="76004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6612EF639A547AED4218884FCFD79" ma:contentTypeVersion="12" ma:contentTypeDescription="Create a new document." ma:contentTypeScope="" ma:versionID="c76a148196c31397e2ae060b5fb002ef">
  <xsd:schema xmlns:xsd="http://www.w3.org/2001/XMLSchema" xmlns:xs="http://www.w3.org/2001/XMLSchema" xmlns:p="http://schemas.microsoft.com/office/2006/metadata/properties" xmlns:ns3="9994f716-fabb-451e-aafe-f7cdadf8dea7" xmlns:ns4="97b7d5a5-d0e8-4572-964d-004a5c082c08" targetNamespace="http://schemas.microsoft.com/office/2006/metadata/properties" ma:root="true" ma:fieldsID="1950ee75ce76d00e6e4a8ce81e9e81d4" ns3:_="" ns4:_="">
    <xsd:import namespace="9994f716-fabb-451e-aafe-f7cdadf8dea7"/>
    <xsd:import namespace="97b7d5a5-d0e8-4572-964d-004a5c082c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4f716-fabb-451e-aafe-f7cdadf8de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b7d5a5-d0e8-4572-964d-004a5c082c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994f716-fabb-451e-aafe-f7cdadf8dea7" xsi:nil="true"/>
  </documentManagement>
</p:properties>
</file>

<file path=customXml/itemProps1.xml><?xml version="1.0" encoding="utf-8"?>
<ds:datastoreItem xmlns:ds="http://schemas.openxmlformats.org/officeDocument/2006/customXml" ds:itemID="{A640792E-2FFB-4B26-80C4-B552A427F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4f716-fabb-451e-aafe-f7cdadf8dea7"/>
    <ds:schemaRef ds:uri="97b7d5a5-d0e8-4572-964d-004a5c082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59324-2F3C-4FA6-A551-7FD3746C6DDB}">
  <ds:schemaRefs>
    <ds:schemaRef ds:uri="http://schemas.microsoft.com/sharepoint/v3/contenttype/forms"/>
  </ds:schemaRefs>
</ds:datastoreItem>
</file>

<file path=customXml/itemProps3.xml><?xml version="1.0" encoding="utf-8"?>
<ds:datastoreItem xmlns:ds="http://schemas.openxmlformats.org/officeDocument/2006/customXml" ds:itemID="{C719CC0A-F802-44A1-AE9D-222C3CB5B10E}">
  <ds:schemaRefs>
    <ds:schemaRef ds:uri="97b7d5a5-d0e8-4572-964d-004a5c082c08"/>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9994f716-fabb-451e-aafe-f7cdadf8dea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1361</TotalTime>
  <Words>840</Words>
  <Application>Microsoft Office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Bahnschrift Light Condensed</vt:lpstr>
      <vt:lpstr>Calibri</vt:lpstr>
      <vt:lpstr>Trebuchet MS</vt:lpstr>
      <vt:lpstr>Wingdings 3</vt:lpstr>
      <vt:lpstr>Facet</vt:lpstr>
      <vt:lpstr>SERVING ALCOHOL AT AN EVENT?</vt:lpstr>
      <vt:lpstr>PowerPoint Presentation</vt:lpstr>
      <vt:lpstr>PowerPoint Presentation</vt:lpstr>
      <vt:lpstr>To ensure your event has the most reach possible, consider having these measures:</vt:lpstr>
      <vt:lpstr>Partner with the recovery community to offer recovery spaces. </vt:lpstr>
      <vt:lpstr>Partner with the recovery community to offer recovery spaces. </vt:lpstr>
      <vt:lpstr>Create invitations or flyers that clearly state non-alcoholic beverages will be available.</vt:lpstr>
      <vt:lpstr>Create invitations or flyers that clearly state non-alcoholic beverages will be available.</vt:lpstr>
      <vt:lpstr>Scan this QR Code for a reference list for this document and 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Alcohol at Your Event?</dc:title>
  <dc:creator>MacKenzie Kay</dc:creator>
  <cp:lastModifiedBy>Kay, MacKenzie</cp:lastModifiedBy>
  <cp:revision>81</cp:revision>
  <dcterms:created xsi:type="dcterms:W3CDTF">2023-02-25T22:06:07Z</dcterms:created>
  <dcterms:modified xsi:type="dcterms:W3CDTF">2023-08-21T19:42:37Z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0x0101004ED6612EF639A547AED4218884FCFD79</vt:lpwstr>
  </property>
</Properties>
</file>