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89" r:id="rId4"/>
    <p:sldMasterId id="2147483695" r:id="rId5"/>
    <p:sldMasterId id="2147483731" r:id="rId6"/>
  </p:sldMasterIdLst>
  <p:notesMasterIdLst>
    <p:notesMasterId r:id="rId39"/>
  </p:notesMasterIdLst>
  <p:sldIdLst>
    <p:sldId id="257" r:id="rId7"/>
    <p:sldId id="258" r:id="rId8"/>
    <p:sldId id="259" r:id="rId9"/>
    <p:sldId id="287" r:id="rId10"/>
    <p:sldId id="269" r:id="rId11"/>
    <p:sldId id="296" r:id="rId12"/>
    <p:sldId id="297" r:id="rId13"/>
    <p:sldId id="261" r:id="rId14"/>
    <p:sldId id="294" r:id="rId15"/>
    <p:sldId id="271" r:id="rId16"/>
    <p:sldId id="266" r:id="rId17"/>
    <p:sldId id="270" r:id="rId18"/>
    <p:sldId id="298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5" r:id="rId28"/>
    <p:sldId id="288" r:id="rId29"/>
    <p:sldId id="302" r:id="rId30"/>
    <p:sldId id="289" r:id="rId31"/>
    <p:sldId id="299" r:id="rId32"/>
    <p:sldId id="300" r:id="rId33"/>
    <p:sldId id="301" r:id="rId34"/>
    <p:sldId id="290" r:id="rId35"/>
    <p:sldId id="291" r:id="rId36"/>
    <p:sldId id="295" r:id="rId37"/>
    <p:sldId id="293" r:id="rId38"/>
  </p:sldIdLst>
  <p:sldSz cx="9144000" cy="5143500" type="screen16x9"/>
  <p:notesSz cx="6794500" cy="99314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ヒラギノ角ゴ Pro W3" pitchFamily="-6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15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162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iler, Steven" initials="SS" lastIdx="1" clrIdx="0">
    <p:extLst>
      <p:ext uri="{19B8F6BF-5375-455C-9EA6-DF929625EA0E}">
        <p15:presenceInfo xmlns:p15="http://schemas.microsoft.com/office/powerpoint/2012/main" userId="S-1-5-21-1777954443-780945429-581009308-1141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D5DE23"/>
    <a:srgbClr val="61A512"/>
    <a:srgbClr val="FFE07D"/>
    <a:srgbClr val="FFC000"/>
    <a:srgbClr val="FF9147"/>
    <a:srgbClr val="FF6600"/>
    <a:srgbClr val="FF7A5B"/>
    <a:srgbClr val="FF5B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73905" autoAdjust="0"/>
  </p:normalViewPr>
  <p:slideViewPr>
    <p:cSldViewPr snapToGrid="0" snapToObjects="1">
      <p:cViewPr varScale="1">
        <p:scale>
          <a:sx n="87" d="100"/>
          <a:sy n="87" d="100"/>
        </p:scale>
        <p:origin x="704" y="52"/>
      </p:cViewPr>
      <p:guideLst>
        <p:guide orient="horz" pos="1215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0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9873A-1CA9-4B81-BA50-F0A990E527CC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19100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9963"/>
            <a:ext cx="5435600" cy="39100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CB6362-16FF-4219-B543-59C8DC656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931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CB6362-16FF-4219-B543-59C8DC65694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916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B6362-16FF-4219-B543-59C8DC65694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36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B6362-16FF-4219-B543-59C8DC65694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07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B6362-16FF-4219-B543-59C8DC65694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850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B6362-16FF-4219-B543-59C8DC65694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9364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B6362-16FF-4219-B543-59C8DC65694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399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B6362-16FF-4219-B543-59C8DC65694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57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B6362-16FF-4219-B543-59C8DC65694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438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B6362-16FF-4219-B543-59C8DC65694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1639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B6362-16FF-4219-B543-59C8DC65694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8903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CB6362-16FF-4219-B543-59C8DC65694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9592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163327"/>
            <a:ext cx="8229600" cy="857250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3627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3866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085850"/>
            <a:ext cx="6619244" cy="2497186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821-C855-4BCB-8D54-96CEB91AF06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AA2-584E-42A3-8AA0-B1FE751CE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6185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821-C855-4BCB-8D54-96CEB91AF06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AA2-584E-42A3-8AA0-B1FE751CE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88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146300"/>
            <a:ext cx="6619243" cy="143673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821-C855-4BCB-8D54-96CEB91AF06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AA2-584E-42A3-8AA0-B1FE751CE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3995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1545432"/>
            <a:ext cx="3297254" cy="3146822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1542069"/>
            <a:ext cx="3297256" cy="315018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821-C855-4BCB-8D54-96CEB91AF06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AA2-584E-42A3-8AA0-B1FE751CE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587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428750"/>
            <a:ext cx="329725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1885950"/>
            <a:ext cx="3297254" cy="2806304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821-C855-4BCB-8D54-96CEB91AF06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AA2-584E-42A3-8AA0-B1FE751CE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2844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821-C855-4BCB-8D54-96CEB91AF06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AA2-584E-42A3-8AA0-B1FE751CE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149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821-C855-4BCB-8D54-96CEB91AF06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AA2-584E-42A3-8AA0-B1FE751CE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6475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085850"/>
            <a:ext cx="2550798" cy="10858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085850"/>
            <a:ext cx="3896998" cy="3429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2346961"/>
            <a:ext cx="2550797" cy="21716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821-C855-4BCB-8D54-96CEB91AF06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AA2-584E-42A3-8AA0-B1FE751CE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9805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390644"/>
            <a:ext cx="3819680" cy="1181106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857250"/>
            <a:ext cx="2400300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3813734" cy="10287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821-C855-4BCB-8D54-96CEB91AF06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AA2-584E-42A3-8AA0-B1FE751CE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408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72819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3600440"/>
            <a:ext cx="6619243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7305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4025494"/>
            <a:ext cx="6619242" cy="370284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4808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085850"/>
            <a:ext cx="6619244" cy="14859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743200"/>
            <a:ext cx="6619244" cy="177165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06406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085850"/>
            <a:ext cx="5999486" cy="1742531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2828380"/>
            <a:ext cx="5459737" cy="256631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262993"/>
            <a:ext cx="6619244" cy="12573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673721" y="728440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1960341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8146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343151"/>
            <a:ext cx="6619245" cy="1239885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583036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821-C855-4BCB-8D54-96CEB91AF06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AA2-584E-42A3-8AA0-B1FE751CE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4354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485900"/>
            <a:ext cx="221015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000250"/>
            <a:ext cx="2195513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485900"/>
            <a:ext cx="220218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000250"/>
            <a:ext cx="2210096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485900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000250"/>
            <a:ext cx="2199085" cy="269200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2450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3188212"/>
            <a:ext cx="220503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1657350"/>
            <a:ext cx="2205038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3620409"/>
            <a:ext cx="220503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3188212"/>
            <a:ext cx="219789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1657350"/>
            <a:ext cx="2197894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3620408"/>
            <a:ext cx="2200805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3188212"/>
            <a:ext cx="2199085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1657350"/>
            <a:ext cx="2199085" cy="1143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3620406"/>
            <a:ext cx="2201998" cy="494392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1600200"/>
            <a:ext cx="0" cy="29718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1600200"/>
            <a:ext cx="0" cy="297516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3/9/2026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1216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821-C855-4BCB-8D54-96CEB91AF06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AA2-584E-42A3-8AA0-B1FE751CE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266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322660"/>
            <a:ext cx="1314451" cy="4369594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665561"/>
            <a:ext cx="5567362" cy="4026693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EF821-C855-4BCB-8D54-96CEB91AF061}" type="datetimeFigureOut">
              <a:rPr lang="en-US" smtClean="0"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037AA2-584E-42A3-8AA0-B1FE751CEA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64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rgbClr val="041A7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301463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17537"/>
            <a:ext cx="4038600" cy="277708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17537"/>
            <a:ext cx="4038600" cy="277708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493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5160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163327"/>
            <a:ext cx="8229600" cy="857250"/>
          </a:xfrm>
        </p:spPr>
        <p:txBody>
          <a:bodyPr>
            <a:noAutofit/>
          </a:bodyPr>
          <a:lstStyle>
            <a:lvl1pPr algn="ctr">
              <a:defRPr sz="3600"/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3415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4187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rgbClr val="041A7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027959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17537"/>
            <a:ext cx="4038600" cy="277708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17537"/>
            <a:ext cx="4038600" cy="277708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26872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slideLayout" Target="../slideLayouts/slideLayout23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13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17.xml"/><Relationship Id="rId12" Type="http://schemas.openxmlformats.org/officeDocument/2006/relationships/slideLayout" Target="../slideLayouts/slideLayout22.xml"/><Relationship Id="rId1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2.xml"/><Relationship Id="rId16" Type="http://schemas.openxmlformats.org/officeDocument/2006/relationships/slideLayout" Target="../slideLayouts/slideLayout26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24.xml"/><Relationship Id="rId22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700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27254"/>
            <a:ext cx="8229600" cy="2410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80094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</p:sldLayoutIdLst>
  <p:txStyles>
    <p:titleStyle>
      <a:lvl1pPr algn="l" defTabSz="342900" rtl="0" eaLnBrk="1" latinLnBrk="0" hangingPunct="1">
        <a:spcBef>
          <a:spcPct val="0"/>
        </a:spcBef>
        <a:buNone/>
        <a:defRPr sz="3200" b="1" i="0" kern="1200">
          <a:solidFill>
            <a:srgbClr val="041A71"/>
          </a:solidFill>
          <a:latin typeface="Source Sans Pro"/>
          <a:ea typeface="+mj-ea"/>
          <a:cs typeface="Source Sans Pro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Clr>
          <a:srgbClr val="902D84"/>
        </a:buClr>
        <a:buFontTx/>
        <a:buNone/>
        <a:defRPr sz="2400" b="0" i="0" kern="1200">
          <a:solidFill>
            <a:schemeClr val="tx1"/>
          </a:solidFill>
          <a:latin typeface="Source Sans Pro"/>
          <a:ea typeface="+mn-ea"/>
          <a:cs typeface="Source Sans Pro"/>
        </a:defRPr>
      </a:lvl1pPr>
      <a:lvl2pPr marL="557213" indent="-214313" algn="l" defTabSz="342900" rtl="0" eaLnBrk="1" latinLnBrk="0" hangingPunct="1">
        <a:spcBef>
          <a:spcPct val="20000"/>
        </a:spcBef>
        <a:buClr>
          <a:srgbClr val="61A513"/>
        </a:buClr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Source Sans Pro"/>
          <a:ea typeface="+mn-ea"/>
          <a:cs typeface="Source Sans Pro"/>
        </a:defRPr>
      </a:lvl2pPr>
      <a:lvl3pPr marL="857250" indent="-171450" algn="l" defTabSz="342900" rtl="0" eaLnBrk="1" latinLnBrk="0" hangingPunct="1">
        <a:spcBef>
          <a:spcPct val="20000"/>
        </a:spcBef>
        <a:buClr>
          <a:srgbClr val="61A513"/>
        </a:buClr>
        <a:buFont typeface="System Font Regular"/>
        <a:buChar char="–"/>
        <a:defRPr sz="1800" b="0" i="0" kern="1200">
          <a:solidFill>
            <a:schemeClr val="tx1"/>
          </a:solidFill>
          <a:latin typeface="Source Sans Pro"/>
          <a:ea typeface="+mn-ea"/>
          <a:cs typeface="Source Sans Pro"/>
        </a:defRPr>
      </a:lvl3pPr>
      <a:lvl4pPr marL="1200150" indent="-171450" algn="l" defTabSz="342900" rtl="0" eaLnBrk="1" latinLnBrk="0" hangingPunct="1">
        <a:spcBef>
          <a:spcPct val="20000"/>
        </a:spcBef>
        <a:buSzPct val="75000"/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Source Sans Pro"/>
          <a:ea typeface="+mn-ea"/>
          <a:cs typeface="Source Sans Pro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b="0" i="0" kern="1200">
          <a:solidFill>
            <a:schemeClr val="tx1"/>
          </a:solidFill>
          <a:latin typeface="Source Sans Pro"/>
          <a:ea typeface="+mn-ea"/>
          <a:cs typeface="Source Sans Pro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700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27254"/>
            <a:ext cx="8229600" cy="2410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082293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</p:sldLayoutIdLst>
  <p:txStyles>
    <p:titleStyle>
      <a:lvl1pPr algn="l" defTabSz="342900" rtl="0" eaLnBrk="1" latinLnBrk="0" hangingPunct="1">
        <a:spcBef>
          <a:spcPct val="0"/>
        </a:spcBef>
        <a:buNone/>
        <a:defRPr sz="3200" b="1" i="0" kern="1200">
          <a:solidFill>
            <a:srgbClr val="FF5B34"/>
          </a:solidFill>
          <a:latin typeface="Source Sans Pro"/>
          <a:ea typeface="+mj-ea"/>
          <a:cs typeface="Source Sans Pro"/>
        </a:defRPr>
      </a:lvl1pPr>
    </p:titleStyle>
    <p:bodyStyle>
      <a:lvl1pPr marL="0" indent="0" algn="l" defTabSz="342900" rtl="0" eaLnBrk="1" latinLnBrk="0" hangingPunct="1">
        <a:spcBef>
          <a:spcPct val="20000"/>
        </a:spcBef>
        <a:buClr>
          <a:srgbClr val="902D84"/>
        </a:buClr>
        <a:buFontTx/>
        <a:buNone/>
        <a:defRPr sz="2400" b="0" i="0" kern="1200">
          <a:solidFill>
            <a:schemeClr val="tx1"/>
          </a:solidFill>
          <a:latin typeface="Source Sans Pro"/>
          <a:ea typeface="+mn-ea"/>
          <a:cs typeface="Source Sans Pro"/>
        </a:defRPr>
      </a:lvl1pPr>
      <a:lvl2pPr marL="557213" indent="-214313" algn="l" defTabSz="342900" rtl="0" eaLnBrk="1" latinLnBrk="0" hangingPunct="1">
        <a:spcBef>
          <a:spcPct val="20000"/>
        </a:spcBef>
        <a:buClr>
          <a:srgbClr val="61A513"/>
        </a:buClr>
        <a:buFont typeface="Arial" panose="020B0604020202020204" pitchFamily="34" charset="0"/>
        <a:buChar char="•"/>
        <a:defRPr sz="2100" b="0" i="0" kern="1200">
          <a:solidFill>
            <a:schemeClr val="tx1"/>
          </a:solidFill>
          <a:latin typeface="Source Sans Pro"/>
          <a:ea typeface="+mn-ea"/>
          <a:cs typeface="Source Sans Pro"/>
        </a:defRPr>
      </a:lvl2pPr>
      <a:lvl3pPr marL="857250" indent="-171450" algn="l" defTabSz="342900" rtl="0" eaLnBrk="1" latinLnBrk="0" hangingPunct="1">
        <a:spcBef>
          <a:spcPct val="20000"/>
        </a:spcBef>
        <a:buClr>
          <a:srgbClr val="61A513"/>
        </a:buClr>
        <a:buFont typeface="System Font Regular"/>
        <a:buChar char="–"/>
        <a:defRPr sz="1800" b="0" i="0" kern="1200">
          <a:solidFill>
            <a:schemeClr val="tx1"/>
          </a:solidFill>
          <a:latin typeface="Source Sans Pro"/>
          <a:ea typeface="+mn-ea"/>
          <a:cs typeface="Source Sans Pro"/>
        </a:defRPr>
      </a:lvl3pPr>
      <a:lvl4pPr marL="1200150" indent="-171450" algn="l" defTabSz="342900" rtl="0" eaLnBrk="1" latinLnBrk="0" hangingPunct="1">
        <a:spcBef>
          <a:spcPct val="20000"/>
        </a:spcBef>
        <a:buSzPct val="75000"/>
        <a:buFont typeface="Arial" panose="020B0604020202020204" pitchFamily="34" charset="0"/>
        <a:buChar char="•"/>
        <a:defRPr sz="1500" b="0" i="0" kern="1200">
          <a:solidFill>
            <a:schemeClr val="tx1"/>
          </a:solidFill>
          <a:latin typeface="Source Sans Pro"/>
          <a:ea typeface="+mn-ea"/>
          <a:cs typeface="Source Sans Pro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b="0" i="0" kern="1200">
          <a:solidFill>
            <a:schemeClr val="tx1"/>
          </a:solidFill>
          <a:latin typeface="Source Sans Pro"/>
          <a:ea typeface="+mn-ea"/>
          <a:cs typeface="Source Sans Pro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002264"/>
            <a:ext cx="3027759" cy="31412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169261"/>
            <a:ext cx="1141809" cy="1774090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257300"/>
            <a:ext cx="2114550" cy="211455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8560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4572000"/>
            <a:ext cx="745301" cy="5715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339538"/>
            <a:ext cx="7053542" cy="105039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1539689"/>
            <a:ext cx="6709906" cy="31466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616730" y="1343026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3/9/2026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713680" y="2418973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35948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p:txStyles>
    <p:titleStyle>
      <a:lvl1pPr algn="l" defTabSz="342900" rtl="0" eaLnBrk="1" latinLnBrk="0" hangingPunct="1">
        <a:spcBef>
          <a:spcPct val="0"/>
        </a:spcBef>
        <a:buNone/>
        <a:defRPr sz="315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5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35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2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187950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05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jpe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28.jpe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2.wdp"/><Relationship Id="rId11" Type="http://schemas.openxmlformats.org/officeDocument/2006/relationships/image" Target="../media/image33.jpeg"/><Relationship Id="rId5" Type="http://schemas.openxmlformats.org/officeDocument/2006/relationships/image" Target="../media/image30.png"/><Relationship Id="rId10" Type="http://schemas.microsoft.com/office/2007/relationships/hdphoto" Target="../media/hdphoto4.wdp"/><Relationship Id="rId4" Type="http://schemas.openxmlformats.org/officeDocument/2006/relationships/image" Target="../media/image29.png"/><Relationship Id="rId9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4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microsoft.com/office/2007/relationships/hdphoto" Target="../media/hdphoto5.wdp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9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12" Type="http://schemas.openxmlformats.org/officeDocument/2006/relationships/image" Target="../media/image48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2.pn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png"/><Relationship Id="rId4" Type="http://schemas.openxmlformats.org/officeDocument/2006/relationships/image" Target="../media/image40.png"/><Relationship Id="rId9" Type="http://schemas.openxmlformats.org/officeDocument/2006/relationships/image" Target="../media/image45.png"/><Relationship Id="rId1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4" Type="http://schemas.microsoft.com/office/2007/relationships/hdphoto" Target="../media/hdphoto7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microsoft.com/office/2007/relationships/hdphoto" Target="../media/hdphoto8.wdp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mailto:mtoohey@utk.edu" TargetMode="External"/><Relationship Id="rId2" Type="http://schemas.openxmlformats.org/officeDocument/2006/relationships/hyperlink" Target="mailto:bill@powerofputnam.org" TargetMode="Externa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6228697-B9E2-4CBD-955F-B6AC4E4B84E5}"/>
              </a:ext>
            </a:extLst>
          </p:cNvPr>
          <p:cNvSpPr/>
          <p:nvPr/>
        </p:nvSpPr>
        <p:spPr>
          <a:xfrm>
            <a:off x="124674" y="940207"/>
            <a:ext cx="8894653" cy="306237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3400" b="1" dirty="0">
                <a:solidFill>
                  <a:schemeClr val="tx2"/>
                </a:solidFill>
                <a:latin typeface="Source Sans Pro"/>
                <a:ea typeface="Source Sans Pro"/>
              </a:rPr>
              <a:t>“Paws Off Those Meds”</a:t>
            </a:r>
          </a:p>
          <a:p>
            <a:pPr algn="ctr"/>
            <a:r>
              <a:rPr lang="en-US" sz="2600" b="1" i="1" dirty="0">
                <a:solidFill>
                  <a:schemeClr val="tx2"/>
                </a:solidFill>
                <a:latin typeface="Source Sans Pro"/>
                <a:ea typeface="Source Sans Pro"/>
              </a:rPr>
              <a:t>Partnering with your Local Veterinary Community to Reduce Diversion</a:t>
            </a:r>
            <a:br>
              <a:rPr lang="en-US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br>
              <a:rPr lang="en-US" sz="1500" dirty="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2000" b="1" i="1" dirty="0">
                <a:solidFill>
                  <a:schemeClr val="tx2"/>
                </a:solidFill>
                <a:latin typeface="Source Sans Pro"/>
                <a:ea typeface="Source Sans Pro"/>
              </a:rPr>
              <a:t>Bill Gibson</a:t>
            </a:r>
            <a:r>
              <a:rPr lang="en-US" sz="2000" dirty="0">
                <a:solidFill>
                  <a:schemeClr val="tx2"/>
                </a:solidFill>
                <a:latin typeface="Source Sans Pro"/>
                <a:ea typeface="Source Sans Pro"/>
              </a:rPr>
              <a:t>, Executive Director, Power of Putnam</a:t>
            </a:r>
          </a:p>
          <a:p>
            <a:pPr algn="ctr"/>
            <a:endParaRPr lang="en-US" sz="800" dirty="0">
              <a:solidFill>
                <a:schemeClr val="tx2"/>
              </a:solidFill>
              <a:latin typeface="Source Sans Pro"/>
              <a:ea typeface="Source Sans Pro"/>
            </a:endParaRPr>
          </a:p>
          <a:p>
            <a:pPr algn="ctr"/>
            <a:r>
              <a:rPr lang="en-US" sz="200" dirty="0">
                <a:solidFill>
                  <a:schemeClr val="tx2"/>
                </a:solidFill>
                <a:latin typeface="Source Sans Pro"/>
                <a:ea typeface="Source Sans Pro" panose="020B0503030403020204" pitchFamily="34" charset="0"/>
              </a:rPr>
              <a:t>-</a:t>
            </a:r>
            <a:b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r>
              <a:rPr lang="en-US" sz="2000" b="1" i="1" dirty="0">
                <a:solidFill>
                  <a:schemeClr val="tx2"/>
                </a:solidFill>
                <a:latin typeface="Source Sans Pro"/>
                <a:ea typeface="Source Sans Pro"/>
              </a:rPr>
              <a:t>Dr. Meggan Graves</a:t>
            </a:r>
            <a:r>
              <a:rPr lang="en-US" sz="2000" dirty="0">
                <a:solidFill>
                  <a:schemeClr val="tx2"/>
                </a:solidFill>
                <a:latin typeface="Source Sans Pro"/>
                <a:ea typeface="Source Sans Pro"/>
              </a:rPr>
              <a:t>, Clinical Associate Professor, 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  <a:latin typeface="Source Sans Pro"/>
                <a:ea typeface="Source Sans Pro"/>
              </a:rPr>
              <a:t>University of Tennessee College of Veterinary Medicine– Knoxville</a:t>
            </a:r>
          </a:p>
          <a:p>
            <a:pPr algn="ctr"/>
            <a:r>
              <a:rPr lang="en-US" sz="200" dirty="0">
                <a:solidFill>
                  <a:schemeClr val="tx2"/>
                </a:solidFill>
                <a:latin typeface="Source Sans Pro"/>
                <a:ea typeface="Source Sans Pro" panose="020B0503030403020204" pitchFamily="34" charset="0"/>
              </a:rPr>
              <a:t>-</a:t>
            </a:r>
            <a:b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</a:br>
            <a:endParaRPr lang="en-US" sz="2000" dirty="0">
              <a:solidFill>
                <a:schemeClr val="tx2"/>
              </a:solidFill>
              <a:latin typeface="Source Sans Pro"/>
              <a:ea typeface="Source Sans Pro"/>
            </a:endParaRPr>
          </a:p>
        </p:txBody>
      </p:sp>
      <p:pic>
        <p:nvPicPr>
          <p:cNvPr id="7" name="Content Placeholder 3" descr="A close up of a logo&#10;&#10;Description automatically generated">
            <a:extLst>
              <a:ext uri="{FF2B5EF4-FFF2-40B4-BE49-F238E27FC236}">
                <a16:creationId xmlns:a16="http://schemas.microsoft.com/office/drawing/2014/main" id="{F99D4B7E-12CC-4983-ABA5-A28E65EE34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513" y="3723539"/>
            <a:ext cx="1391611" cy="959508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95FF7F7-1E26-4981-A4BC-3E1604F16523}"/>
              </a:ext>
            </a:extLst>
          </p:cNvPr>
          <p:cNvCxnSpPr/>
          <p:nvPr/>
        </p:nvCxnSpPr>
        <p:spPr>
          <a:xfrm flipH="1">
            <a:off x="2911552" y="2374601"/>
            <a:ext cx="35661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TnTech Addiction Prevention and Support Coalition Logo">
            <a:extLst>
              <a:ext uri="{FF2B5EF4-FFF2-40B4-BE49-F238E27FC236}">
                <a16:creationId xmlns:a16="http://schemas.microsoft.com/office/drawing/2014/main" id="{A6C57CC7-1D33-4B41-8436-7376EC805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719" y="3830625"/>
            <a:ext cx="925286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4CF7B64A-BCC1-42FF-A9F4-AFD9401C21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411" y="3925748"/>
            <a:ext cx="3002863" cy="625384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CB045E8-F391-4F2C-9EDB-7F9568D65434}"/>
              </a:ext>
            </a:extLst>
          </p:cNvPr>
          <p:cNvSpPr txBox="1"/>
          <p:nvPr/>
        </p:nvSpPr>
        <p:spPr>
          <a:xfrm>
            <a:off x="1474509" y="4859479"/>
            <a:ext cx="59170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This project is funded under a grant contract  with the Tennessee Opioid Abatement Council.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465D779-8B85-A80B-CADF-E18ABD30D96C}"/>
              </a:ext>
            </a:extLst>
          </p:cNvPr>
          <p:cNvSpPr txBox="1"/>
          <p:nvPr/>
        </p:nvSpPr>
        <p:spPr>
          <a:xfrm>
            <a:off x="3082930" y="4529581"/>
            <a:ext cx="363814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Is a registered trademark and is used under license to the grantee</a:t>
            </a:r>
          </a:p>
        </p:txBody>
      </p:sp>
    </p:spTree>
    <p:extLst>
      <p:ext uri="{BB962C8B-B14F-4D97-AF65-F5344CB8AC3E}">
        <p14:creationId xmlns:p14="http://schemas.microsoft.com/office/powerpoint/2010/main" val="18980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0D60812-3A10-4C1E-9CD2-029F64436CC6}"/>
              </a:ext>
            </a:extLst>
          </p:cNvPr>
          <p:cNvSpPr txBox="1">
            <a:spLocks/>
          </p:cNvSpPr>
          <p:nvPr/>
        </p:nvSpPr>
        <p:spPr>
          <a:xfrm>
            <a:off x="720658" y="261122"/>
            <a:ext cx="770268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3429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rgbClr val="041A71"/>
                </a:solidFill>
                <a:latin typeface="Source Sans Pro"/>
                <a:ea typeface="+mj-ea"/>
                <a:cs typeface="Source Sans Pro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>
                <a:solidFill>
                  <a:schemeClr val="tx2"/>
                </a:solidFill>
              </a:rPr>
              <a:t>Differences in Pets and Humans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E9096E-D8F7-406E-A6F7-AB51186CCD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227" y="1411663"/>
            <a:ext cx="4101841" cy="30763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B2B220-8FE2-411B-8693-4B8899D4E343}"/>
              </a:ext>
            </a:extLst>
          </p:cNvPr>
          <p:cNvSpPr txBox="1"/>
          <p:nvPr/>
        </p:nvSpPr>
        <p:spPr>
          <a:xfrm>
            <a:off x="10423851" y="5869182"/>
            <a:ext cx="10823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Gerrard </a:t>
            </a:r>
            <a:r>
              <a:rPr lang="en-US" sz="1000" dirty="0" err="1"/>
              <a:t>Gethings</a:t>
            </a:r>
            <a:endParaRPr lang="en-US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3E5F9B-C46D-434D-9EF7-067B9763E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6770" y="1410891"/>
            <a:ext cx="4089520" cy="307792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80B0E71-7B05-433A-8E36-A5850265A1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96771" y="1406978"/>
            <a:ext cx="4149595" cy="30771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17E8FC9-915A-435E-AEBC-C8755C637B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6771" y="1406979"/>
            <a:ext cx="4149595" cy="31418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CFA943C-ED31-4624-B017-AC47B731AE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6770" y="1418632"/>
            <a:ext cx="4159216" cy="31409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AFEF3D7-2E53-4E40-8A34-49B402C22AE7}"/>
              </a:ext>
            </a:extLst>
          </p:cNvPr>
          <p:cNvSpPr txBox="1"/>
          <p:nvPr/>
        </p:nvSpPr>
        <p:spPr>
          <a:xfrm>
            <a:off x="5145751" y="6574766"/>
            <a:ext cx="8499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Dogster.com</a:t>
            </a:r>
          </a:p>
        </p:txBody>
      </p:sp>
      <p:pic>
        <p:nvPicPr>
          <p:cNvPr id="5" name="Picture 14">
            <a:extLst>
              <a:ext uri="{FF2B5EF4-FFF2-40B4-BE49-F238E27FC236}">
                <a16:creationId xmlns:a16="http://schemas.microsoft.com/office/drawing/2014/main" id="{DCF24B5F-CEE1-BB81-1883-007F798290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956" y="2939060"/>
            <a:ext cx="2743200" cy="2049137"/>
          </a:xfrm>
          <a:prstGeom prst="rect">
            <a:avLst/>
          </a:prstGeom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3E027BFB-C304-BE5B-02CA-18203F58F0F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81357" y="4564933"/>
            <a:ext cx="920854" cy="180055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9BFDC22-3CD5-4785-B9D1-95A268BAD1CF}"/>
              </a:ext>
            </a:extLst>
          </p:cNvPr>
          <p:cNvCxnSpPr>
            <a:cxnSpLocks/>
          </p:cNvCxnSpPr>
          <p:nvPr/>
        </p:nvCxnSpPr>
        <p:spPr>
          <a:xfrm flipH="1">
            <a:off x="1660450" y="1233385"/>
            <a:ext cx="58231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Differences &amp; similarities: Human &amp; Animal Anatomy - Kyle Hall - HND  Portfolio">
            <a:extLst>
              <a:ext uri="{FF2B5EF4-FFF2-40B4-BE49-F238E27FC236}">
                <a16:creationId xmlns:a16="http://schemas.microsoft.com/office/drawing/2014/main" id="{19D793B7-6857-43C9-AD69-16BAA52C3F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733" y="1276746"/>
            <a:ext cx="3231459" cy="157048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048A639-D087-4A57-90B2-82AAEB85E15B}"/>
              </a:ext>
            </a:extLst>
          </p:cNvPr>
          <p:cNvSpPr txBox="1"/>
          <p:nvPr/>
        </p:nvSpPr>
        <p:spPr>
          <a:xfrm>
            <a:off x="3124076" y="2800498"/>
            <a:ext cx="691215" cy="1538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" dirty="0">
                <a:solidFill>
                  <a:schemeClr val="bg1"/>
                </a:solidFill>
              </a:rPr>
              <a:t>Photo credit: Kyle Hall</a:t>
            </a:r>
          </a:p>
        </p:txBody>
      </p:sp>
      <p:pic>
        <p:nvPicPr>
          <p:cNvPr id="3076" name="Picture 4" descr="10 Easy Ways to Improve Your Dog's Diet – Dogster">
            <a:extLst>
              <a:ext uri="{FF2B5EF4-FFF2-40B4-BE49-F238E27FC236}">
                <a16:creationId xmlns:a16="http://schemas.microsoft.com/office/drawing/2014/main" id="{AE64EA36-4D0B-4985-9D87-F2AAF03F4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35" y="2890595"/>
            <a:ext cx="3169854" cy="211474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1646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62C2CFDF-73C3-483A-944B-163FF967C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530548" cy="1325563"/>
          </a:xfrm>
        </p:spPr>
        <p:txBody>
          <a:bodyPr/>
          <a:lstStyle/>
          <a:p>
            <a:r>
              <a:rPr lang="en-US" sz="3600" b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Differences cause variations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716D2A6-472F-42AC-A960-9E389F0FE4BB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2788918" cy="23946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dirty="0"/>
              <a:t>Absorption</a:t>
            </a:r>
          </a:p>
          <a:p>
            <a:pPr fontAlgn="auto">
              <a:spcAft>
                <a:spcPts val="0"/>
              </a:spcAft>
            </a:pPr>
            <a:r>
              <a:rPr lang="en-US" dirty="0"/>
              <a:t>Distribution</a:t>
            </a:r>
          </a:p>
          <a:p>
            <a:pPr fontAlgn="auto">
              <a:spcAft>
                <a:spcPts val="0"/>
              </a:spcAft>
            </a:pPr>
            <a:r>
              <a:rPr lang="en-US" dirty="0"/>
              <a:t>Metabolism</a:t>
            </a:r>
          </a:p>
          <a:p>
            <a:pPr fontAlgn="auto">
              <a:spcAft>
                <a:spcPts val="0"/>
              </a:spcAft>
            </a:pPr>
            <a:r>
              <a:rPr lang="en-US" dirty="0"/>
              <a:t>Bioavailability</a:t>
            </a:r>
          </a:p>
          <a:p>
            <a:pPr fontAlgn="auto">
              <a:spcAft>
                <a:spcPts val="0"/>
              </a:spcAft>
            </a:pPr>
            <a:r>
              <a:rPr lang="en-US" dirty="0"/>
              <a:t>Elimination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5A6F93-7F57-4438-AB56-767EE727F3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50" t="16617" r="33022" b="17345"/>
          <a:stretch/>
        </p:blipFill>
        <p:spPr>
          <a:xfrm>
            <a:off x="6790765" y="2716305"/>
            <a:ext cx="1358153" cy="20305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9D027E7-A32E-4DB4-826F-18013DB62A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88560" y="1568310"/>
            <a:ext cx="1389301" cy="11877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FBE786D-F467-4D5E-9629-88BDFF9DD00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9767" t="5895" r="29179"/>
          <a:stretch/>
        </p:blipFill>
        <p:spPr>
          <a:xfrm>
            <a:off x="2762599" y="1861984"/>
            <a:ext cx="1946438" cy="23603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0BBA9DB-B7DD-4327-96DF-529F4BBC4262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85" b="91385" l="10000" r="90000">
                        <a14:foregroundMark x1="43538" y1="10308" x2="58000" y2="9385"/>
                        <a14:foregroundMark x1="43538" y1="7538" x2="54923" y2="7231"/>
                      </a14:backgroundRemoval>
                    </a14:imgEffect>
                  </a14:imgLayer>
                </a14:imgProps>
              </a:ext>
            </a:extLst>
          </a:blip>
          <a:srcRect l="24768" r="24155"/>
          <a:stretch/>
        </p:blipFill>
        <p:spPr>
          <a:xfrm>
            <a:off x="4644513" y="1227311"/>
            <a:ext cx="1882264" cy="31881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445A006-8A75-445C-B50F-988CE77BCDC9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149" b="88085" l="0" r="100000"/>
                    </a14:imgEffect>
                  </a14:imgLayer>
                </a14:imgProps>
              </a:ext>
            </a:extLst>
          </a:blip>
          <a:srcRect t="10319" b="11038"/>
          <a:stretch/>
        </p:blipFill>
        <p:spPr>
          <a:xfrm rot="21051568">
            <a:off x="2145152" y="3870405"/>
            <a:ext cx="1363242" cy="1072098"/>
          </a:xfrm>
          <a:prstGeom prst="rect">
            <a:avLst/>
          </a:prstGeom>
        </p:spPr>
      </p:pic>
      <p:pic>
        <p:nvPicPr>
          <p:cNvPr id="2050" name="Picture 2" descr="Meet Big Jake and Thumbelina: The tallest and smallest horse in the world |  CNN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4307" y="1504623"/>
            <a:ext cx="5505553" cy="3096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17E83FA-CF32-4DA8-8A8E-FC1330DE41A6}"/>
              </a:ext>
            </a:extLst>
          </p:cNvPr>
          <p:cNvCxnSpPr/>
          <p:nvPr/>
        </p:nvCxnSpPr>
        <p:spPr>
          <a:xfrm flipH="1">
            <a:off x="1222744" y="992373"/>
            <a:ext cx="51206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43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2911DACA-C50F-4779-B88B-39C56CB8AB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67600" cy="1325563"/>
          </a:xfrm>
        </p:spPr>
        <p:txBody>
          <a:bodyPr/>
          <a:lstStyle/>
          <a:p>
            <a:r>
              <a:rPr lang="en-US" sz="36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Examples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EBBDC33B-D024-4F13-B406-5CE83B6C3B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043" y="1242615"/>
            <a:ext cx="3968934" cy="34333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AD230F-2E44-4CB8-ACC3-F00C3D2842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4129" y="1027906"/>
            <a:ext cx="3141085" cy="2239088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2298635-8272-4112-AE10-EF0A97A91FDC}"/>
              </a:ext>
            </a:extLst>
          </p:cNvPr>
          <p:cNvSpPr txBox="1"/>
          <p:nvPr/>
        </p:nvSpPr>
        <p:spPr>
          <a:xfrm>
            <a:off x="5034129" y="3395472"/>
            <a:ext cx="3279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Combining multiple drugs is even MORE dangerous!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5BE896-3820-4463-A899-AFE10B7A4ECA}"/>
              </a:ext>
            </a:extLst>
          </p:cNvPr>
          <p:cNvSpPr txBox="1"/>
          <p:nvPr/>
        </p:nvSpPr>
        <p:spPr>
          <a:xfrm>
            <a:off x="292608" y="2432304"/>
            <a:ext cx="859536" cy="585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BC603FB-056A-4C55-966A-E4C604BA075E}"/>
              </a:ext>
            </a:extLst>
          </p:cNvPr>
          <p:cNvCxnSpPr/>
          <p:nvPr/>
        </p:nvCxnSpPr>
        <p:spPr>
          <a:xfrm flipH="1">
            <a:off x="783258" y="956933"/>
            <a:ext cx="20591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F67B6FB1-E9A5-461A-925A-800670C1A4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80" b="96243" l="8455" r="89796">
                        <a14:foregroundMark x1="23032" y1="4624" x2="56560" y2="22254"/>
                        <a14:foregroundMark x1="56560" y1="22254" x2="83673" y2="43353"/>
                        <a14:foregroundMark x1="81341" y1="5202" x2="14869" y2="42197"/>
                        <a14:foregroundMark x1="11370" y1="37572" x2="9621" y2="84393"/>
                        <a14:foregroundMark x1="9621" y1="84393" x2="17784" y2="93353"/>
                        <a14:foregroundMark x1="8455" y1="43353" x2="9329" y2="61416"/>
                        <a14:foregroundMark x1="9329" y1="88006" x2="30612" y2="93931"/>
                        <a14:foregroundMark x1="30612" y1="93931" x2="52478" y2="96243"/>
                        <a14:foregroundMark x1="52478" y1="96243" x2="76093" y2="93208"/>
                        <a14:foregroundMark x1="76093" y1="93208" x2="88630" y2="882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816" y="215560"/>
            <a:ext cx="1968288" cy="39710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F3712F-63F9-451D-A0DC-9FDE0A0C75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68" b="97030" l="9626" r="96524">
                        <a14:foregroundMark x1="33690" y1="4385" x2="53209" y2="9760"/>
                        <a14:foregroundMark x1="53209" y1="9760" x2="67112" y2="16690"/>
                        <a14:foregroundMark x1="67647" y1="5799" x2="45989" y2="4668"/>
                        <a14:foregroundMark x1="45989" y1="4668" x2="34225" y2="5799"/>
                        <a14:foregroundMark x1="87166" y1="29986" x2="91812" y2="60581"/>
                        <a14:foregroundMark x1="91597" y1="87551" x2="89572" y2="91513"/>
                        <a14:foregroundMark x1="89572" y1="91513" x2="85027" y2="94767"/>
                        <a14:foregroundMark x1="53743" y1="16690" x2="55882" y2="97030"/>
                        <a14:foregroundMark x1="87166" y1="60255" x2="51604" y2="42433"/>
                        <a14:foregroundMark x1="51604" y1="42433" x2="34492" y2="18953"/>
                        <a14:foregroundMark x1="34492" y1="18953" x2="34492" y2="15700"/>
                        <a14:foregroundMark x1="60160" y1="17115" x2="87968" y2="43564"/>
                        <a14:foregroundMark x1="38770" y1="24328" x2="12032" y2="91796"/>
                        <a14:foregroundMark x1="12032" y1="91796" x2="56150" y2="97030"/>
                        <a14:foregroundMark x1="56150" y1="97030" x2="85829" y2="94201"/>
                        <a14:foregroundMark x1="32888" y1="21216" x2="11497" y2="36492"/>
                        <a14:foregroundMark x1="10160" y1="34088" x2="9893" y2="89958"/>
                        <a14:foregroundMark x1="94876" y1="56487" x2="94841" y2="56852"/>
                        <a14:foregroundMark x1="89840" y1="88402" x2="90642" y2="58274"/>
                        <a14:foregroundMark x1="93583" y1="84017" x2="93583" y2="84017"/>
                        <a14:backgroundMark x1="99733" y1="38614" x2="98663" y2="49222"/>
                        <a14:backgroundMark x1="98663" y1="49222" x2="98663" y2="49222"/>
                        <a14:backgroundMark x1="98663" y1="48798" x2="99733" y2="56294"/>
                        <a14:backgroundMark x1="98447" y1="84017" x2="98396" y2="90382"/>
                        <a14:backgroundMark x1="98663" y1="56860" x2="98447" y2="8401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61373" y="-96838"/>
            <a:ext cx="2431159" cy="4595801"/>
          </a:xfrm>
          <a:prstGeom prst="rect">
            <a:avLst/>
          </a:prstGeom>
        </p:spPr>
      </p:pic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36A2510-9BD7-4DC3-BCDC-B93A8254A7E8}"/>
              </a:ext>
            </a:extLst>
          </p:cNvPr>
          <p:cNvSpPr/>
          <p:nvPr/>
        </p:nvSpPr>
        <p:spPr>
          <a:xfrm>
            <a:off x="2241812" y="3452813"/>
            <a:ext cx="2273963" cy="15696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E4C9B7A-D5F0-481A-8EEA-E138080466CE}"/>
              </a:ext>
            </a:extLst>
          </p:cNvPr>
          <p:cNvSpPr txBox="1"/>
          <p:nvPr/>
        </p:nvSpPr>
        <p:spPr>
          <a:xfrm>
            <a:off x="2287282" y="3545145"/>
            <a:ext cx="22284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prstClr val="black"/>
                </a:solidFill>
                <a:latin typeface="Calibri" panose="020F0502020204030204"/>
                <a:ea typeface="+mn-ea"/>
              </a:rPr>
              <a:t>XYLAZINE: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prstClr val="black"/>
                </a:solidFill>
                <a:latin typeface="Calibri" panose="020F0502020204030204"/>
                <a:ea typeface="+mn-ea"/>
              </a:rPr>
              <a:t>Sedative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2600" b="1" dirty="0">
                <a:solidFill>
                  <a:prstClr val="black"/>
                </a:solidFill>
                <a:latin typeface="Calibri" panose="020F0502020204030204"/>
                <a:ea typeface="+mn-ea"/>
              </a:rPr>
              <a:t>“tranq dope”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4B526C2-3465-4EA4-9D81-5134D1720526}"/>
              </a:ext>
            </a:extLst>
          </p:cNvPr>
          <p:cNvSpPr/>
          <p:nvPr/>
        </p:nvSpPr>
        <p:spPr>
          <a:xfrm>
            <a:off x="603159" y="2880377"/>
            <a:ext cx="1337092" cy="4267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22F2868-EB43-4927-A3E1-839F697555E1}"/>
              </a:ext>
            </a:extLst>
          </p:cNvPr>
          <p:cNvSpPr/>
          <p:nvPr/>
        </p:nvSpPr>
        <p:spPr>
          <a:xfrm>
            <a:off x="2928530" y="2705857"/>
            <a:ext cx="1337092" cy="4267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79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93AAF-78B8-4CB6-9634-104C37BAC37D}"/>
              </a:ext>
            </a:extLst>
          </p:cNvPr>
          <p:cNvSpPr txBox="1">
            <a:spLocks/>
          </p:cNvSpPr>
          <p:nvPr/>
        </p:nvSpPr>
        <p:spPr>
          <a:xfrm>
            <a:off x="822960" y="1845735"/>
            <a:ext cx="8221889" cy="3274906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/>
              <a:t>Numerous news reports provide evidence of isolated cases of pet-shopping or intentional injuries to animals in order to acquire prescription medications</a:t>
            </a:r>
            <a:endParaRPr lang="en-US" sz="2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3743346-6A7B-46C2-B79F-4CB1B8E61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450757"/>
          </a:xfrm>
        </p:spPr>
        <p:txBody>
          <a:bodyPr/>
          <a:lstStyle/>
          <a:p>
            <a:r>
              <a:rPr lang="en-US" dirty="0"/>
              <a:t>Anecdotal Evidence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455F2A-C204-47B8-BACA-474FE68A28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52" y="1469862"/>
            <a:ext cx="9144000" cy="247320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E0A5E6-FD9F-4593-B4BB-6565103BB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90219"/>
            <a:ext cx="9144000" cy="47397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195314-FD84-4DEA-8C72-98AD78120F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0487" y="4074362"/>
            <a:ext cx="6959958" cy="274969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0B22559-836B-4F21-A624-5304CFEA11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45747" y="3023890"/>
            <a:ext cx="6426530" cy="39880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C9F75E-0650-4A03-9619-FB898B5800E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674" y="1168567"/>
            <a:ext cx="8807903" cy="29783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759667F-933F-4933-AFF0-37BC7EFD88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7724" y="1942804"/>
            <a:ext cx="6953607" cy="40832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355BC17-4913-40A4-8879-F33DFF4332B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6098" y="2706464"/>
            <a:ext cx="8758327" cy="30291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ABCBEA9-00BF-4262-A8E1-E4E11C849D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1767" y="806900"/>
            <a:ext cx="8053841" cy="373801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DF5E07A-3BF9-4E33-B877-26EF6DE3CF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344" y="2136738"/>
            <a:ext cx="8293526" cy="240677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9E58785-AA30-4B3B-B435-7D402770B24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2865" y="1377889"/>
            <a:ext cx="8198271" cy="238772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3D98CB6-4ACF-47BA-8163-B25B5F71DAC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42505" y="743117"/>
            <a:ext cx="6674149" cy="255282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AF07863-47E7-4F70-954F-63DFAD89711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35733" y="1004807"/>
            <a:ext cx="6272535" cy="3133886"/>
          </a:xfrm>
          <a:prstGeom prst="rect">
            <a:avLst/>
          </a:prstGeom>
        </p:spPr>
      </p:pic>
      <p:pic>
        <p:nvPicPr>
          <p:cNvPr id="1026" name="8AF85A57-1D49-4A68-BDCA-F7AB4CEC344E" descr="A Horrifying Drug Called ‘Tranq Dope’ Is Spreading in the US.png">
            <a:extLst>
              <a:ext uri="{FF2B5EF4-FFF2-40B4-BE49-F238E27FC236}">
                <a16:creationId xmlns:a16="http://schemas.microsoft.com/office/drawing/2014/main" id="{1619D6CA-5351-4230-9378-E08000CF46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638" y="743118"/>
            <a:ext cx="3589255" cy="486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2808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03B3F93-E15E-4CBE-B6A4-70DB61EF9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07" y="593110"/>
            <a:ext cx="8371368" cy="928738"/>
          </a:xfrm>
        </p:spPr>
        <p:txBody>
          <a:bodyPr/>
          <a:lstStyle/>
          <a:p>
            <a:r>
              <a:rPr lang="en-US" dirty="0"/>
              <a:t>What We Know from Scientific Research…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532DE80-39CA-4C63-9927-63CA9DA39DF6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E37A1-DD99-4843-88BC-09330FBC0C3D}"/>
              </a:ext>
            </a:extLst>
          </p:cNvPr>
          <p:cNvSpPr/>
          <p:nvPr/>
        </p:nvSpPr>
        <p:spPr>
          <a:xfrm>
            <a:off x="373076" y="1350236"/>
            <a:ext cx="87142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Misuse &amp; Concerns about Misuse:</a:t>
            </a:r>
          </a:p>
          <a:p>
            <a:endParaRPr lang="en-US" sz="8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1" indent="-4572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Prescribing trends suggest a potential for diversion</a:t>
            </a:r>
          </a:p>
          <a:p>
            <a:pPr lvl="1" indent="-45720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1" indent="-4572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DEA ARCOS data suggests a </a:t>
            </a:r>
            <a:r>
              <a:rPr lang="en-US" sz="2000" i="1" u="sng" dirty="0">
                <a:latin typeface="Source Sans Pro" panose="020B0503030403020204" pitchFamily="34" charset="0"/>
                <a:ea typeface="Source Sans Pro" panose="020B0503030403020204" pitchFamily="34" charset="0"/>
              </a:rPr>
              <a:t>lack of decline </a:t>
            </a:r>
            <a:r>
              <a:rPr lang="en-US" sz="2000" u="sng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 opioid prescriptions </a:t>
            </a: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among veterinary medicine during a time in which human medicine saw a sharp decrease in opioid prescriptions.</a:t>
            </a:r>
          </a:p>
          <a:p>
            <a:pPr lvl="1" indent="-45720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4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lvl="1" indent="-4572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Survey data indicates that: </a:t>
            </a:r>
          </a:p>
          <a:p>
            <a:pPr marL="457200" lvl="2">
              <a:buClr>
                <a:srgbClr val="C00000"/>
              </a:buClr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	(a) many veterinarians have observed or are aware of cases of 	prescription drug diversion in their practices </a:t>
            </a:r>
          </a:p>
          <a:p>
            <a:pPr marL="457200" lvl="2">
              <a:buClr>
                <a:srgbClr val="C00000"/>
              </a:buClr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	(b) many veterinarians are concerned about prescription drug 	diversion in their practices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BB1ED8C-620C-465B-8995-391C740AFAC1}"/>
              </a:ext>
            </a:extLst>
          </p:cNvPr>
          <p:cNvCxnSpPr/>
          <p:nvPr/>
        </p:nvCxnSpPr>
        <p:spPr>
          <a:xfrm flipH="1">
            <a:off x="457200" y="1169581"/>
            <a:ext cx="71323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4671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03B3F93-E15E-4CBE-B6A4-70DB61EF9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413" y="750974"/>
            <a:ext cx="8584019" cy="928738"/>
          </a:xfrm>
        </p:spPr>
        <p:txBody>
          <a:bodyPr/>
          <a:lstStyle/>
          <a:p>
            <a:r>
              <a:rPr lang="en-US" dirty="0"/>
              <a:t>What We Know from Scientific Research…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532DE80-39CA-4C63-9927-63CA9DA39DF6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58C0FBF-FF6B-44F3-A8C1-D7FF51EF0AA3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546792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dirty="0"/>
              <a:t>Need for Education:</a:t>
            </a:r>
          </a:p>
          <a:p>
            <a:pPr lvl="1" fontAlgn="auto">
              <a:spcAft>
                <a:spcPts val="0"/>
              </a:spcAft>
              <a:buClr>
                <a:srgbClr val="C00000"/>
              </a:buClr>
            </a:pPr>
            <a:r>
              <a:rPr lang="en-US" sz="2400" dirty="0"/>
              <a:t>Survey data from veterinarians suggest that </a:t>
            </a:r>
          </a:p>
          <a:p>
            <a:pPr lvl="2" fontAlgn="auto">
              <a:spcAft>
                <a:spcPts val="0"/>
              </a:spcAft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000" dirty="0"/>
              <a:t>many veterinarians feel they do not have the proper training in prescription drug misuse</a:t>
            </a:r>
          </a:p>
          <a:p>
            <a:pPr lvl="2" fontAlgn="auto">
              <a:spcAft>
                <a:spcPts val="0"/>
              </a:spcAft>
              <a:buClr>
                <a:srgbClr val="C00000"/>
              </a:buClr>
              <a:buFont typeface="Courier New" panose="02070309020205020404" pitchFamily="49" charset="0"/>
              <a:buChar char="o"/>
            </a:pPr>
            <a:r>
              <a:rPr lang="en-US" sz="2000" dirty="0"/>
              <a:t>many veterinarians desire more education in prescription drug misuse </a:t>
            </a:r>
          </a:p>
          <a:p>
            <a:pPr fontAlgn="base">
              <a:spcAft>
                <a:spcPts val="0"/>
              </a:spcAft>
            </a:pPr>
            <a:endParaRPr lang="en-US" b="1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F272964-DC05-4BCB-AE27-6A140C478BB5}"/>
              </a:ext>
            </a:extLst>
          </p:cNvPr>
          <p:cNvCxnSpPr/>
          <p:nvPr/>
        </p:nvCxnSpPr>
        <p:spPr>
          <a:xfrm flipH="1">
            <a:off x="379228" y="1318438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73036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03B3F93-E15E-4CBE-B6A4-70DB61EF9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97" y="750974"/>
            <a:ext cx="8676167" cy="928738"/>
          </a:xfrm>
        </p:spPr>
        <p:txBody>
          <a:bodyPr/>
          <a:lstStyle/>
          <a:p>
            <a:r>
              <a:rPr lang="en-US" dirty="0"/>
              <a:t>What We Know from Scientific Research…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532DE80-39CA-4C63-9927-63CA9DA39DF6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65E4B1D-4EFB-46AA-9034-809730AE64E5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309577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dirty="0"/>
              <a:t>Need for Communication:</a:t>
            </a:r>
          </a:p>
          <a:p>
            <a:pPr lvl="1" fontAlgn="auto">
              <a:spcAft>
                <a:spcPts val="0"/>
              </a:spcAft>
              <a:buClr>
                <a:srgbClr val="C00000"/>
              </a:buClr>
            </a:pPr>
            <a:r>
              <a:rPr lang="en-US" sz="2400" dirty="0"/>
              <a:t>Veterinarians expressed a need or desire for a database to track animal prescriptions</a:t>
            </a:r>
          </a:p>
          <a:p>
            <a:pPr lvl="1" fontAlgn="auto">
              <a:spcAft>
                <a:spcPts val="0"/>
              </a:spcAft>
              <a:buClr>
                <a:srgbClr val="C00000"/>
              </a:buClr>
            </a:pPr>
            <a:r>
              <a:rPr lang="en-US" sz="2400" dirty="0"/>
              <a:t>No governmental body tracks crossover use of veterinary medicine</a:t>
            </a:r>
          </a:p>
          <a:p>
            <a:pPr fontAlgn="base">
              <a:spcAft>
                <a:spcPts val="0"/>
              </a:spcAft>
            </a:pPr>
            <a:endParaRPr lang="en-US" b="1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BACFAD9-B3AA-46DB-8DD2-36BD8BE2AF8A}"/>
              </a:ext>
            </a:extLst>
          </p:cNvPr>
          <p:cNvCxnSpPr/>
          <p:nvPr/>
        </p:nvCxnSpPr>
        <p:spPr>
          <a:xfrm flipH="1">
            <a:off x="457200" y="1290086"/>
            <a:ext cx="7315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35918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03B3F93-E15E-4CBE-B6A4-70DB61EF9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750974"/>
            <a:ext cx="7543800" cy="928738"/>
          </a:xfrm>
        </p:spPr>
        <p:txBody>
          <a:bodyPr/>
          <a:lstStyle/>
          <a:p>
            <a:r>
              <a:rPr lang="en-US" sz="3600" b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Assessment Data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532DE80-39CA-4C63-9927-63CA9DA39DF6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A17E2EA-5967-4A85-9AE8-8AD774490798}"/>
              </a:ext>
            </a:extLst>
          </p:cNvPr>
          <p:cNvSpPr txBox="1">
            <a:spLocks/>
          </p:cNvSpPr>
          <p:nvPr/>
        </p:nvSpPr>
        <p:spPr>
          <a:xfrm>
            <a:off x="319677" y="1871727"/>
            <a:ext cx="5661521" cy="2477149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61 respondents</a:t>
            </a:r>
          </a:p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Majority &gt;10 years experience</a:t>
            </a:r>
          </a:p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Great variation in the size of the practice</a:t>
            </a:r>
          </a:p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Predominantly small animal practices</a:t>
            </a:r>
          </a:p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Rural/Suburban/Urban</a:t>
            </a:r>
          </a:p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Most worked 4 (25) to 5 (18) days/week</a:t>
            </a:r>
          </a:p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~70% treat emergencies</a:t>
            </a:r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8" name="AutoShape 2" descr="Drug Images | Free Photos, PNG Stickers, Wallpapers &amp; Backgrounds - rawpixel">
            <a:extLst>
              <a:ext uri="{FF2B5EF4-FFF2-40B4-BE49-F238E27FC236}">
                <a16:creationId xmlns:a16="http://schemas.microsoft.com/office/drawing/2014/main" id="{A290D6AD-DE95-4ABC-A21C-196EC8AA6E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11086"/>
            <a:ext cx="164102" cy="17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D4C57F7-D20D-49FC-B309-F066775E57E2}"/>
              </a:ext>
            </a:extLst>
          </p:cNvPr>
          <p:cNvCxnSpPr/>
          <p:nvPr/>
        </p:nvCxnSpPr>
        <p:spPr>
          <a:xfrm flipH="1">
            <a:off x="1139450" y="1311350"/>
            <a:ext cx="2926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8" name="Picture 2" descr="10,349 Dog Stethoscope Stock Photos - Free &amp; Royalty-Free Stock Photos from  Dreamstime">
            <a:extLst>
              <a:ext uri="{FF2B5EF4-FFF2-40B4-BE49-F238E27FC236}">
                <a16:creationId xmlns:a16="http://schemas.microsoft.com/office/drawing/2014/main" id="{4B93DAD5-D818-42D8-9298-69082F1BA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199" b="98279" l="10000" r="90000">
                        <a14:foregroundMark x1="10875" y1="56964" x2="33875" y2="97653"/>
                        <a14:foregroundMark x1="33875" y1="97653" x2="34750" y2="98435"/>
                        <a14:foregroundMark x1="18250" y1="92645" x2="17250" y2="97809"/>
                        <a14:foregroundMark x1="50375" y1="7199" x2="55500" y2="8764"/>
                        <a14:foregroundMark x1="36125" y1="57903" x2="35750" y2="59311"/>
                        <a14:foregroundMark x1="59750" y1="82786" x2="75875" y2="97809"/>
                        <a14:foregroundMark x1="75875" y1="97809" x2="76250" y2="9780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632" y="1190851"/>
            <a:ext cx="4985944" cy="398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09899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532DE80-39CA-4C63-9927-63CA9DA39DF6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CDAB6467-84D6-41DE-9716-09AAD3A98BA5}"/>
              </a:ext>
            </a:extLst>
          </p:cNvPr>
          <p:cNvSpPr txBox="1">
            <a:spLocks/>
          </p:cNvSpPr>
          <p:nvPr/>
        </p:nvSpPr>
        <p:spPr>
          <a:xfrm>
            <a:off x="449157" y="1220316"/>
            <a:ext cx="3404230" cy="2029588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/>
              <a:buChar char="•"/>
            </a:pPr>
            <a:r>
              <a:rPr lang="en-US" dirty="0"/>
              <a:t>88% dispense controlled substances to clients</a:t>
            </a:r>
          </a:p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/>
              <a:buChar char="•"/>
            </a:pPr>
            <a:r>
              <a:rPr lang="en-US" dirty="0"/>
              <a:t>&gt;10% dispense 70+ controlled substance prescriptions/week</a:t>
            </a:r>
            <a:endParaRPr lang="en-US" dirty="0">
              <a:ea typeface="Source Sans Pro"/>
            </a:endParaRPr>
          </a:p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/>
              <a:buChar char="•"/>
            </a:pPr>
            <a:r>
              <a:rPr lang="en-US" dirty="0"/>
              <a:t>&gt;90% do NOT offer disposal </a:t>
            </a:r>
            <a:endParaRPr lang="en-US" dirty="0">
              <a:ea typeface="Source Sans Pro"/>
            </a:endParaRP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A19F5F3-6150-4275-A8A0-CE647A4F2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486391"/>
            <a:ext cx="7543800" cy="928738"/>
          </a:xfrm>
        </p:spPr>
        <p:txBody>
          <a:bodyPr/>
          <a:lstStyle/>
          <a:p>
            <a:r>
              <a:rPr lang="en-US" sz="3600" b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Assessment Data</a:t>
            </a:r>
          </a:p>
        </p:txBody>
      </p:sp>
      <p:pic>
        <p:nvPicPr>
          <p:cNvPr id="2" name="Picture 2" descr="Diagram&#10;&#10;Description automatically generated">
            <a:extLst>
              <a:ext uri="{FF2B5EF4-FFF2-40B4-BE49-F238E27FC236}">
                <a16:creationId xmlns:a16="http://schemas.microsoft.com/office/drawing/2014/main" id="{DE7F55F2-D40D-61A0-3A26-2C6F97BC44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6567" y="1461582"/>
            <a:ext cx="5209116" cy="3130504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78552E7-C264-44E4-BF7B-94010429FE48}"/>
              </a:ext>
            </a:extLst>
          </p:cNvPr>
          <p:cNvCxnSpPr/>
          <p:nvPr/>
        </p:nvCxnSpPr>
        <p:spPr>
          <a:xfrm flipH="1">
            <a:off x="1258190" y="1027814"/>
            <a:ext cx="2743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52357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532DE80-39CA-4C63-9927-63CA9DA39DF6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D5267AEB-C345-4DD1-B5B5-C2876D70C047}"/>
              </a:ext>
            </a:extLst>
          </p:cNvPr>
          <p:cNvSpPr txBox="1">
            <a:spLocks/>
          </p:cNvSpPr>
          <p:nvPr/>
        </p:nvSpPr>
        <p:spPr>
          <a:xfrm>
            <a:off x="2154766" y="1638016"/>
            <a:ext cx="6903719" cy="2955593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sz="2200" dirty="0"/>
              <a:t>Over 90% had heard of “vet shopping”</a:t>
            </a:r>
            <a:endParaRPr lang="en-US" sz="2200" dirty="0">
              <a:ea typeface="Source Sans Pro"/>
            </a:endParaRPr>
          </a:p>
          <a:p>
            <a:pPr algn="ctr" fontAlgn="auto">
              <a:spcAft>
                <a:spcPts val="0"/>
              </a:spcAft>
            </a:pPr>
            <a:r>
              <a:rPr lang="en-US" sz="2200" dirty="0"/>
              <a:t>~75% have experienced vet shopping in the past 3 years</a:t>
            </a:r>
            <a:endParaRPr lang="en-US" sz="2200" dirty="0">
              <a:ea typeface="Source Sans Pro"/>
            </a:endParaRPr>
          </a:p>
          <a:p>
            <a:pPr algn="ctr" fontAlgn="auto">
              <a:spcAft>
                <a:spcPts val="0"/>
              </a:spcAft>
            </a:pPr>
            <a:r>
              <a:rPr lang="en-US" sz="2200" dirty="0"/>
              <a:t>~25% injured animal for pain medication</a:t>
            </a:r>
            <a:endParaRPr lang="en-US" sz="2200" dirty="0">
              <a:ea typeface="Source Sans Pro"/>
            </a:endParaRPr>
          </a:p>
          <a:p>
            <a:pPr algn="ctr" fontAlgn="auto">
              <a:spcAft>
                <a:spcPts val="0"/>
              </a:spcAft>
            </a:pPr>
            <a:r>
              <a:rPr lang="en-US" sz="2200" dirty="0"/>
              <a:t>36% felt vet shopping was a problem in their community</a:t>
            </a:r>
            <a:endParaRPr lang="en-US" sz="2200" dirty="0">
              <a:ea typeface="Source Sans Pro"/>
            </a:endParaRPr>
          </a:p>
          <a:p>
            <a:pPr algn="ctr" fontAlgn="auto">
              <a:spcAft>
                <a:spcPts val="0"/>
              </a:spcAft>
            </a:pPr>
            <a:r>
              <a:rPr lang="en-US" sz="2200" dirty="0"/>
              <a:t>52% feel it is a problem in their region of the country</a:t>
            </a:r>
            <a:endParaRPr lang="en-US" sz="2200" dirty="0">
              <a:ea typeface="Source Sans Pro"/>
            </a:endParaRPr>
          </a:p>
          <a:p>
            <a:pPr algn="ctr" fontAlgn="auto">
              <a:spcAft>
                <a:spcPts val="0"/>
              </a:spcAft>
            </a:pPr>
            <a:r>
              <a:rPr lang="en-US" sz="2200" dirty="0"/>
              <a:t>~70% feel it is a problem nationwide</a:t>
            </a:r>
            <a:endParaRPr lang="en-US" sz="2200" dirty="0">
              <a:ea typeface="Source Sans Pro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C9D8A89-9C91-4B12-AEFC-8C571BC97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042" y="549891"/>
            <a:ext cx="7543800" cy="928738"/>
          </a:xfrm>
        </p:spPr>
        <p:txBody>
          <a:bodyPr/>
          <a:lstStyle/>
          <a:p>
            <a:r>
              <a:rPr lang="en-US" sz="3600" b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Assessment Data</a:t>
            </a:r>
          </a:p>
        </p:txBody>
      </p:sp>
      <p:pic>
        <p:nvPicPr>
          <p:cNvPr id="3" name="Picture 4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1D030699-A0C2-F32A-0CCC-CF6FE71200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34" y="1531860"/>
            <a:ext cx="2023533" cy="2693613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31A68E9-13CD-44A0-AC5E-CEB1194EA451}"/>
              </a:ext>
            </a:extLst>
          </p:cNvPr>
          <p:cNvCxnSpPr/>
          <p:nvPr/>
        </p:nvCxnSpPr>
        <p:spPr>
          <a:xfrm flipH="1">
            <a:off x="1056872" y="1119961"/>
            <a:ext cx="2926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9954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8BE47E-1CA7-48D6-A4C1-8F3F94E85E1E}"/>
              </a:ext>
            </a:extLst>
          </p:cNvPr>
          <p:cNvSpPr/>
          <p:nvPr/>
        </p:nvSpPr>
        <p:spPr>
          <a:xfrm>
            <a:off x="590550" y="1473443"/>
            <a:ext cx="7962900" cy="309315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0" indent="0" algn="ctr">
              <a:buNone/>
            </a:pPr>
            <a:endParaRPr lang="en-US" sz="9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Enhance understanding of the problem of diversion of medications prescribed for animals, to human use</a:t>
            </a:r>
          </a:p>
          <a:p>
            <a:pPr marL="171450" indent="-17145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9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Source Sans Pro"/>
                <a:ea typeface="Source Sans Pro"/>
              </a:rPr>
              <a:t>Provide an overview of a collaborative diversion prevention project that went from community level to national-level in 3 years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900" dirty="0"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Discuss strategies to implement a local diversion prevention in your community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A617038-5E28-4A5F-8519-1729393190C9}"/>
              </a:ext>
            </a:extLst>
          </p:cNvPr>
          <p:cNvSpPr/>
          <p:nvPr/>
        </p:nvSpPr>
        <p:spPr>
          <a:xfrm>
            <a:off x="590550" y="864086"/>
            <a:ext cx="7962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Introduction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AD4EE1C-4B12-4A66-882A-1B38662F9423}"/>
              </a:ext>
            </a:extLst>
          </p:cNvPr>
          <p:cNvCxnSpPr/>
          <p:nvPr/>
        </p:nvCxnSpPr>
        <p:spPr>
          <a:xfrm flipH="1">
            <a:off x="3542414" y="1473443"/>
            <a:ext cx="20591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55969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8F5924E-856F-49B2-8E45-A40BD557A5A9}"/>
              </a:ext>
            </a:extLst>
          </p:cNvPr>
          <p:cNvSpPr txBox="1">
            <a:spLocks/>
          </p:cNvSpPr>
          <p:nvPr/>
        </p:nvSpPr>
        <p:spPr>
          <a:xfrm>
            <a:off x="253239" y="1335616"/>
            <a:ext cx="8543628" cy="335155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dirty="0"/>
              <a:t>Most common classes of drugs reported to be prescribed in our assessment were:</a:t>
            </a:r>
          </a:p>
          <a:p>
            <a:pPr>
              <a:spcAft>
                <a:spcPts val="0"/>
              </a:spcAft>
            </a:pPr>
            <a:r>
              <a:rPr lang="en-US" dirty="0"/>
              <a:t>Serotonin modulators and Gabapentin 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7D66B9A-DC8B-4701-A339-D74796F0CE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9085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86512" y="2561599"/>
            <a:ext cx="3886200" cy="25806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1A974C1-EF16-40AF-BA6A-7CEB4B8E41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8192" y="3471766"/>
            <a:ext cx="2348935" cy="132127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C42A8D6E-C66C-4C11-B4A8-094A32F0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571057"/>
            <a:ext cx="7543800" cy="928738"/>
          </a:xfrm>
        </p:spPr>
        <p:txBody>
          <a:bodyPr/>
          <a:lstStyle/>
          <a:p>
            <a:r>
              <a:rPr lang="en-US" sz="3600" b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Assessment Data</a:t>
            </a:r>
          </a:p>
        </p:txBody>
      </p:sp>
      <p:pic>
        <p:nvPicPr>
          <p:cNvPr id="2" name="Picture 2" descr="Text&#10;&#10;Description automatically generated">
            <a:extLst>
              <a:ext uri="{FF2B5EF4-FFF2-40B4-BE49-F238E27FC236}">
                <a16:creationId xmlns:a16="http://schemas.microsoft.com/office/drawing/2014/main" id="{971966CC-A4DE-6FCF-5C95-B7985C1225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4151" y="2734734"/>
            <a:ext cx="4150783" cy="1473200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116A474-75B2-45F9-80EF-DB8199A72DE2}"/>
              </a:ext>
            </a:extLst>
          </p:cNvPr>
          <p:cNvCxnSpPr/>
          <p:nvPr/>
        </p:nvCxnSpPr>
        <p:spPr>
          <a:xfrm flipH="1">
            <a:off x="1116414" y="1155408"/>
            <a:ext cx="2926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91660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03B3F93-E15E-4CBE-B6A4-70DB61EF9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566619"/>
            <a:ext cx="7543800" cy="928738"/>
          </a:xfrm>
        </p:spPr>
        <p:txBody>
          <a:bodyPr/>
          <a:lstStyle/>
          <a:p>
            <a:r>
              <a:rPr lang="en-US" sz="3600" b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Assessment Data: Prevention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532DE80-39CA-4C63-9927-63CA9DA39DF6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8" name="AutoShape 2" descr="Drug Images | Free Photos, PNG Stickers, Wallpapers &amp; Backgrounds - rawpixel">
            <a:extLst>
              <a:ext uri="{FF2B5EF4-FFF2-40B4-BE49-F238E27FC236}">
                <a16:creationId xmlns:a16="http://schemas.microsoft.com/office/drawing/2014/main" id="{A290D6AD-DE95-4ABC-A21C-196EC8AA6E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11086"/>
            <a:ext cx="164102" cy="173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A0EBAE5-F312-42A7-B134-7CB5F527A535}"/>
              </a:ext>
            </a:extLst>
          </p:cNvPr>
          <p:cNvSpPr txBox="1">
            <a:spLocks/>
          </p:cNvSpPr>
          <p:nvPr/>
        </p:nvSpPr>
        <p:spPr>
          <a:xfrm>
            <a:off x="153015" y="1352704"/>
            <a:ext cx="9000204" cy="3205162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/>
              <a:buChar char="•"/>
            </a:pPr>
            <a:r>
              <a:rPr lang="en-US" sz="2200" dirty="0"/>
              <a:t>46% have NEVER received training on prevention and/or management of vet shopping</a:t>
            </a:r>
            <a:endParaRPr lang="en-US" dirty="0"/>
          </a:p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/>
              <a:buChar char="•"/>
            </a:pPr>
            <a:r>
              <a:rPr lang="en-US" sz="2200" dirty="0"/>
              <a:t>&gt;75% - clients ask questions about use of animal medications in humans </a:t>
            </a:r>
            <a:endParaRPr lang="en-US" sz="2200" dirty="0">
              <a:ea typeface="Source Sans Pro"/>
            </a:endParaRPr>
          </a:p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/>
              <a:buChar char="•"/>
            </a:pPr>
            <a:r>
              <a:rPr lang="en-US" sz="2200" dirty="0"/>
              <a:t>59% do </a:t>
            </a:r>
            <a:r>
              <a:rPr lang="en-US" sz="2200" u="sng" dirty="0"/>
              <a:t>NOT</a:t>
            </a:r>
            <a:r>
              <a:rPr lang="en-US" sz="2200" dirty="0"/>
              <a:t> talk about potential abuse of veterinary medications with clients</a:t>
            </a:r>
            <a:endParaRPr lang="en-US" sz="2200" dirty="0">
              <a:ea typeface="Source Sans Pro"/>
            </a:endParaRPr>
          </a:p>
          <a:p>
            <a:pPr marL="342900" indent="-342900" fontAlgn="auto">
              <a:spcAft>
                <a:spcPts val="0"/>
              </a:spcAft>
              <a:buFont typeface="Arial"/>
              <a:buChar char="•"/>
            </a:pPr>
            <a:endParaRPr lang="en-US" sz="2200" dirty="0">
              <a:ea typeface="Source Sans Pro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1C5A27-F5A4-4077-8D67-C488BD211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740" y="2847054"/>
            <a:ext cx="1931964" cy="1931964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4FA8B5-67E5-6C6A-7856-27A1FFA907B3}"/>
              </a:ext>
            </a:extLst>
          </p:cNvPr>
          <p:cNvSpPr txBox="1"/>
          <p:nvPr/>
        </p:nvSpPr>
        <p:spPr>
          <a:xfrm>
            <a:off x="149327" y="3255706"/>
            <a:ext cx="5416344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2200" dirty="0">
                <a:latin typeface="Source Sans Pro"/>
                <a:ea typeface="ヒラギノ角ゴ Pro W3"/>
                <a:cs typeface="Arial"/>
              </a:rPr>
              <a:t>~85% do </a:t>
            </a:r>
            <a:r>
              <a:rPr lang="en-US" sz="2200" u="sng" dirty="0">
                <a:latin typeface="Source Sans Pro"/>
                <a:ea typeface="ヒラギノ角ゴ Pro W3"/>
                <a:cs typeface="Arial"/>
              </a:rPr>
              <a:t>NOT</a:t>
            </a:r>
            <a:r>
              <a:rPr lang="en-US" sz="2200" dirty="0">
                <a:latin typeface="Source Sans Pro"/>
                <a:ea typeface="ヒラギノ角ゴ Pro W3"/>
                <a:cs typeface="Arial"/>
              </a:rPr>
              <a:t> provide printed material (fliers/brochures) about potential abuse </a:t>
            </a:r>
          </a:p>
          <a:p>
            <a:pPr>
              <a:buClr>
                <a:srgbClr val="C00000"/>
              </a:buClr>
            </a:pPr>
            <a:r>
              <a:rPr lang="en-US" sz="2200" dirty="0">
                <a:latin typeface="Source Sans Pro"/>
                <a:ea typeface="ヒラギノ角ゴ Pro W3"/>
                <a:cs typeface="Arial"/>
              </a:rPr>
              <a:t>       of veterinary medications</a:t>
            </a:r>
            <a:endParaRPr lang="en-US" sz="2200" dirty="0">
              <a:latin typeface="Source Sans Pro"/>
              <a:ea typeface="ヒラギノ角ゴ Pro W3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64C2CB-A3D7-4A0A-8439-3129B6076AA9}"/>
              </a:ext>
            </a:extLst>
          </p:cNvPr>
          <p:cNvCxnSpPr/>
          <p:nvPr/>
        </p:nvCxnSpPr>
        <p:spPr>
          <a:xfrm flipH="1">
            <a:off x="981736" y="1176672"/>
            <a:ext cx="5669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75508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42A8D6E-C66C-4C11-B4A8-094A32F06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5685" y="389699"/>
            <a:ext cx="8272631" cy="928738"/>
          </a:xfrm>
        </p:spPr>
        <p:txBody>
          <a:bodyPr/>
          <a:lstStyle/>
          <a:p>
            <a:r>
              <a:rPr lang="en-US" dirty="0">
                <a:solidFill>
                  <a:schemeClr val="tx2"/>
                </a:solidFill>
              </a:rPr>
              <a:t>Veterinary Continuing Education Course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A35A19B-EF34-4DD0-A2C2-00E5F3DC1628}"/>
              </a:ext>
            </a:extLst>
          </p:cNvPr>
          <p:cNvSpPr/>
          <p:nvPr/>
        </p:nvSpPr>
        <p:spPr>
          <a:xfrm>
            <a:off x="585101" y="1008175"/>
            <a:ext cx="822272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American Association of Veterinary State Boards Registry of Approved Continuing Education (RACE) program (2 hours)  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20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Six Modules: </a:t>
            </a:r>
          </a:p>
          <a:p>
            <a:pPr lvl="2" indent="-457200">
              <a:buFont typeface="+mj-lt"/>
              <a:buAutoNum type="arabicPeriod"/>
            </a:pP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Introduction &amp; Overview of Abuse &amp;                                                                     Misuse of Controlled Substances of Prescribed to Animals</a:t>
            </a:r>
          </a:p>
          <a:p>
            <a:pPr lvl="2" indent="-457200">
              <a:buFont typeface="+mj-lt"/>
              <a:buAutoNum type="arabicPeriod"/>
            </a:pP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Research on Prescription Diversion in Veterinary Medicine</a:t>
            </a:r>
          </a:p>
          <a:p>
            <a:pPr lvl="2" indent="-457200">
              <a:buFont typeface="+mj-lt"/>
              <a:buAutoNum type="arabicPeriod"/>
            </a:pP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Overview of Prescription Reporting Requirements for Veterinarians &amp; Ethical Challenges</a:t>
            </a:r>
          </a:p>
          <a:p>
            <a:pPr lvl="2" indent="-457200">
              <a:buFont typeface="+mj-lt"/>
              <a:buAutoNum type="arabicPeriod"/>
            </a:pP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Understanding Drug Abuse &amp; Addiction </a:t>
            </a:r>
          </a:p>
          <a:p>
            <a:pPr lvl="2" indent="-457200">
              <a:buFont typeface="+mj-lt"/>
              <a:buAutoNum type="arabicPeriod"/>
            </a:pP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Introduction to the use &amp; Application of Naloxone for Overdose Reversal</a:t>
            </a:r>
          </a:p>
          <a:p>
            <a:pPr lvl="2" indent="-457200">
              <a:buFont typeface="+mj-lt"/>
              <a:buAutoNum type="arabicPeriod"/>
            </a:pP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Substance Misuse in the Veterinary Setting</a:t>
            </a:r>
          </a:p>
          <a:p>
            <a:pPr lvl="2" indent="-457200">
              <a:buFont typeface="+mj-lt"/>
              <a:buAutoNum type="arabicPeriod"/>
            </a:pPr>
            <a:r>
              <a:rPr lang="en-US" sz="1800" dirty="0">
                <a:latin typeface="Source Sans Pro" panose="020B0503030403020204" pitchFamily="34" charset="0"/>
                <a:ea typeface="Source Sans Pro" panose="020B0503030403020204" pitchFamily="34" charset="0"/>
              </a:rPr>
              <a:t>Conclusion</a:t>
            </a:r>
          </a:p>
          <a:p>
            <a:pPr lvl="1" indent="-45720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FFFF66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https://www.tntech.edu/cahe/hec/caps/vetce-csd.php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247DDD0-3EBB-4835-8290-E952C2E680CD}"/>
              </a:ext>
            </a:extLst>
          </p:cNvPr>
          <p:cNvCxnSpPr/>
          <p:nvPr/>
        </p:nvCxnSpPr>
        <p:spPr>
          <a:xfrm flipH="1">
            <a:off x="585101" y="1011204"/>
            <a:ext cx="7498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9838BFB-3541-49D7-8B1A-C0B13CBECD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5416" y="1470356"/>
            <a:ext cx="1189362" cy="117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9629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532DE80-39CA-4C63-9927-63CA9DA39DF6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967331F-7725-4873-9F4B-BF7C01D766CC}"/>
              </a:ext>
            </a:extLst>
          </p:cNvPr>
          <p:cNvSpPr txBox="1">
            <a:spLocks/>
          </p:cNvSpPr>
          <p:nvPr/>
        </p:nvSpPr>
        <p:spPr>
          <a:xfrm>
            <a:off x="677017" y="778313"/>
            <a:ext cx="7835684" cy="6795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342900" rtl="0" eaLnBrk="1" latinLnBrk="0" hangingPunct="1">
              <a:spcBef>
                <a:spcPct val="0"/>
              </a:spcBef>
              <a:buNone/>
              <a:defRPr sz="3600" b="1" i="0" kern="1200">
                <a:solidFill>
                  <a:srgbClr val="FF5B34"/>
                </a:solidFill>
                <a:latin typeface="Source Sans Pro"/>
                <a:ea typeface="+mj-ea"/>
                <a:cs typeface="Source Sans Pro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dirty="0">
                <a:solidFill>
                  <a:schemeClr val="tx2"/>
                </a:solidFill>
              </a:rPr>
              <a:t>Connecting Local Prevention Efforts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7AEC66CE-540C-48CF-ABE2-31641C7D0E5D}"/>
              </a:ext>
            </a:extLst>
          </p:cNvPr>
          <p:cNvSpPr txBox="1">
            <a:spLocks/>
          </p:cNvSpPr>
          <p:nvPr/>
        </p:nvSpPr>
        <p:spPr>
          <a:xfrm>
            <a:off x="838200" y="1551963"/>
            <a:ext cx="7674501" cy="3391996"/>
          </a:xfrm>
          <a:prstGeom prst="rect">
            <a:avLst/>
          </a:prstGeom>
        </p:spPr>
        <p:txBody>
          <a:bodyPr lIns="91440" tIns="45720" rIns="91440" bIns="45720" anchor="t">
            <a:normAutofit lnSpcReduction="10000"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The free online course is approved for continuing education for veterinarians, veterinary nurses and veterinary technicians in </a:t>
            </a:r>
            <a:r>
              <a:rPr lang="en-US" u="sng" dirty="0"/>
              <a:t>all 50 states</a:t>
            </a:r>
            <a:r>
              <a:rPr lang="en-US" dirty="0"/>
              <a:t>.</a:t>
            </a:r>
          </a:p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The course is a centerpiece for local outreach to educate and update  the veterinary profession about the diversion problem and best practices to prevent it.</a:t>
            </a:r>
            <a:endParaRPr lang="en-US" dirty="0">
              <a:ea typeface="Source Sans Pro"/>
            </a:endParaRPr>
          </a:p>
          <a:p>
            <a:pPr marL="342900" indent="-34290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Any interested community can develop and provide locally branded resources to form partnerships with your animal care community.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6266FD9-7F12-4C05-8B81-A1B73A3EB5BC}"/>
              </a:ext>
            </a:extLst>
          </p:cNvPr>
          <p:cNvCxnSpPr/>
          <p:nvPr/>
        </p:nvCxnSpPr>
        <p:spPr>
          <a:xfrm flipH="1">
            <a:off x="1073886" y="1424760"/>
            <a:ext cx="70408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57973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3223A-60CD-B6CB-1519-1FACDE497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AB961A8C-C525-87BF-44FE-811815A30A08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5" name="Picture 4" descr="A map of tennessee with blue and white states&#10;&#10;AI-generated content may be incorrect.">
            <a:extLst>
              <a:ext uri="{FF2B5EF4-FFF2-40B4-BE49-F238E27FC236}">
                <a16:creationId xmlns:a16="http://schemas.microsoft.com/office/drawing/2014/main" id="{8AC61523-8840-114E-4C0D-23942CB173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986" y="120316"/>
            <a:ext cx="7304172" cy="4902869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15437505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D532DE80-39CA-4C63-9927-63CA9DA39DF6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6B58C6EA-B80E-44C3-8E3C-FE0398049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49044"/>
            <a:ext cx="7773592" cy="651917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2"/>
                </a:solidFill>
              </a:rPr>
              <a:t>Resources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4947118-E124-411C-ACC6-06E61256B1B2}"/>
              </a:ext>
            </a:extLst>
          </p:cNvPr>
          <p:cNvSpPr txBox="1">
            <a:spLocks/>
          </p:cNvSpPr>
          <p:nvPr/>
        </p:nvSpPr>
        <p:spPr>
          <a:xfrm>
            <a:off x="302506" y="1346510"/>
            <a:ext cx="8367783" cy="3423771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sz="3200" dirty="0">
                <a:solidFill>
                  <a:schemeClr val="tx2"/>
                </a:solidFill>
              </a:rPr>
              <a:t>Along with continuing education, your community can offer support to help deal with this problem when they encounter it.</a:t>
            </a:r>
          </a:p>
          <a:p>
            <a:pPr fontAlgn="auto">
              <a:spcAft>
                <a:spcPts val="0"/>
              </a:spcAft>
            </a:pPr>
            <a:r>
              <a:rPr lang="en-US" dirty="0"/>
              <a:t>This includes:</a:t>
            </a:r>
          </a:p>
          <a:p>
            <a:pPr marL="285750" indent="-28575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Overdose reversal training and kits</a:t>
            </a:r>
          </a:p>
          <a:p>
            <a:pPr marL="285750" indent="-28575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Free home medication lockboxes for patient owners</a:t>
            </a:r>
          </a:p>
          <a:p>
            <a:pPr marL="285750" indent="-28575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Informational brochures</a:t>
            </a:r>
          </a:p>
          <a:p>
            <a:pPr marL="285750" indent="-28575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Signage for waiting and treatment rooms </a:t>
            </a:r>
          </a:p>
          <a:p>
            <a:pPr marL="285750" indent="-28575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Sample controlled substance office policy and patient agreements </a:t>
            </a:r>
          </a:p>
          <a:p>
            <a:pPr marL="285750" indent="-285750" fontAlgn="auto">
              <a:spcAft>
                <a:spcPts val="0"/>
              </a:spcAft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Medication container and bag warning stickers </a:t>
            </a:r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B2D43E1-E146-4F9C-AFAC-9E5D1062456A}"/>
              </a:ext>
            </a:extLst>
          </p:cNvPr>
          <p:cNvCxnSpPr/>
          <p:nvPr/>
        </p:nvCxnSpPr>
        <p:spPr>
          <a:xfrm flipH="1">
            <a:off x="3661146" y="1261731"/>
            <a:ext cx="20591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Coalitions in Action—Power of Putnam Develops Virtual Training for  Veterinarians and Prevention Professionals | CADCA">
            <a:extLst>
              <a:ext uri="{FF2B5EF4-FFF2-40B4-BE49-F238E27FC236}">
                <a16:creationId xmlns:a16="http://schemas.microsoft.com/office/drawing/2014/main" id="{BC5EB5A7-3E3E-41A6-97EB-85C32103C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087" y="2324988"/>
            <a:ext cx="2823800" cy="141190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7825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197B8-E0DB-F8FD-0961-0A9FB3D618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FFE5EEEE-44D6-1BDE-BF40-14E43C7B5426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5" name="Picture 4" descr="A close-up of a sign&#10;&#10;AI-generated content may be incorrect.">
            <a:extLst>
              <a:ext uri="{FF2B5EF4-FFF2-40B4-BE49-F238E27FC236}">
                <a16:creationId xmlns:a16="http://schemas.microsoft.com/office/drawing/2014/main" id="{08E9FEFB-7122-09FD-2FBA-93F0CF5092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1102" y="0"/>
            <a:ext cx="664179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1461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38A11B-EA5B-78B3-8EC4-DC510E1522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2D943FFB-8874-9915-D493-F0E140C4FFC3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3" name="Picture 2" descr="A close-up of a sign&#10;&#10;AI-generated content may be incorrect.">
            <a:extLst>
              <a:ext uri="{FF2B5EF4-FFF2-40B4-BE49-F238E27FC236}">
                <a16:creationId xmlns:a16="http://schemas.microsoft.com/office/drawing/2014/main" id="{1CF61373-9AE2-9A11-F56A-F74A6F87F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4273" y="590873"/>
            <a:ext cx="5851886" cy="3960395"/>
          </a:xfrm>
          <a:prstGeom prst="rect">
            <a:avLst/>
          </a:prstGeom>
        </p:spPr>
      </p:pic>
      <p:pic>
        <p:nvPicPr>
          <p:cNvPr id="2" name="Picture 1" descr="A close-up of a sign&#10;&#10;AI-generated content may be incorrect.">
            <a:extLst>
              <a:ext uri="{FF2B5EF4-FFF2-40B4-BE49-F238E27FC236}">
                <a16:creationId xmlns:a16="http://schemas.microsoft.com/office/drawing/2014/main" id="{66C186D9-9F43-413A-37E3-0C41D15B9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489" y="590873"/>
            <a:ext cx="7849407" cy="3963207"/>
          </a:xfrm>
          <a:prstGeom prst="rect">
            <a:avLst/>
          </a:prstGeom>
        </p:spPr>
      </p:pic>
      <p:pic>
        <p:nvPicPr>
          <p:cNvPr id="5" name="Picture 4" descr="A back and back view of a white shirt&#10;&#10;AI-generated content may be incorrect.">
            <a:extLst>
              <a:ext uri="{FF2B5EF4-FFF2-40B4-BE49-F238E27FC236}">
                <a16:creationId xmlns:a16="http://schemas.microsoft.com/office/drawing/2014/main" id="{A8DB5BAD-6223-A595-B2E4-BC67790094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68" t="13396" r="4280" b="16819"/>
          <a:stretch>
            <a:fillRect/>
          </a:stretch>
        </p:blipFill>
        <p:spPr>
          <a:xfrm>
            <a:off x="646570" y="348712"/>
            <a:ext cx="7836719" cy="4451497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1173219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DAAF4-E727-57D5-7618-1611922E0B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F5203198-D8C5-1283-28F7-C663E0C7D244}"/>
              </a:ext>
            </a:extLst>
          </p:cNvPr>
          <p:cNvSpPr txBox="1">
            <a:spLocks/>
          </p:cNvSpPr>
          <p:nvPr/>
        </p:nvSpPr>
        <p:spPr>
          <a:xfrm>
            <a:off x="822959" y="1845734"/>
            <a:ext cx="7543801" cy="2425324"/>
          </a:xfrm>
          <a:prstGeom prst="rect">
            <a:avLst/>
          </a:prstGeom>
        </p:spPr>
        <p:txBody>
          <a:bodyPr/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2" name="Picture 1" descr="A dog raising its paw up&#10;&#10;AI-generated content may be incorrect.">
            <a:extLst>
              <a:ext uri="{FF2B5EF4-FFF2-40B4-BE49-F238E27FC236}">
                <a16:creationId xmlns:a16="http://schemas.microsoft.com/office/drawing/2014/main" id="{0B77AFC2-B7AE-E8B7-5F25-B604992F7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061" y="275545"/>
            <a:ext cx="3439764" cy="4592411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3" name="Picture 2" descr="A poster with a dog and a stethoscope&#10;&#10;AI-generated content may be incorrect.">
            <a:extLst>
              <a:ext uri="{FF2B5EF4-FFF2-40B4-BE49-F238E27FC236}">
                <a16:creationId xmlns:a16="http://schemas.microsoft.com/office/drawing/2014/main" id="{FD5363D9-683F-D2B8-F437-C2D1435E0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2257" y="275544"/>
            <a:ext cx="3464255" cy="4592411"/>
          </a:xfrm>
          <a:prstGeom prst="rect">
            <a:avLst/>
          </a:prstGeom>
          <a:ln>
            <a:solidFill>
              <a:srgbClr val="4472C4"/>
            </a:solidFill>
          </a:ln>
        </p:spPr>
      </p:pic>
    </p:spTree>
    <p:extLst>
      <p:ext uri="{BB962C8B-B14F-4D97-AF65-F5344CB8AC3E}">
        <p14:creationId xmlns:p14="http://schemas.microsoft.com/office/powerpoint/2010/main" val="7738360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5B0845FC-7B16-42D6-9419-DFEFE28E5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40" y="467769"/>
            <a:ext cx="8690344" cy="74548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Connecting to the Strategies:</a:t>
            </a:r>
            <a:br>
              <a:rPr lang="en-US" sz="3200" dirty="0"/>
            </a:br>
            <a:r>
              <a:rPr lang="en-US" sz="3200" dirty="0"/>
              <a:t>CADCA’s 7 Strategies for Community Change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74F1347-F6A4-4353-B169-5AF3EAD35421}"/>
              </a:ext>
            </a:extLst>
          </p:cNvPr>
          <p:cNvSpPr txBox="1">
            <a:spLocks/>
          </p:cNvSpPr>
          <p:nvPr/>
        </p:nvSpPr>
        <p:spPr>
          <a:xfrm>
            <a:off x="681925" y="1584009"/>
            <a:ext cx="7780150" cy="3330763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00" dirty="0">
              <a:solidFill>
                <a:srgbClr val="0070C0"/>
              </a:solidFill>
            </a:endParaRPr>
          </a:p>
          <a:p>
            <a:r>
              <a:rPr lang="en-US" sz="8000" b="1" dirty="0"/>
              <a:t>1. Providing Information: </a:t>
            </a:r>
            <a:r>
              <a:rPr lang="en-US" sz="8000" dirty="0"/>
              <a:t>To Veterinary Clinics and the public.</a:t>
            </a:r>
          </a:p>
          <a:p>
            <a:endParaRPr lang="en-US" sz="4000" dirty="0"/>
          </a:p>
          <a:p>
            <a:pPr>
              <a:lnSpc>
                <a:spcPct val="120000"/>
              </a:lnSpc>
            </a:pPr>
            <a:r>
              <a:rPr lang="en-US" sz="8000" b="1" dirty="0"/>
              <a:t>2. Enhancing Skills: </a:t>
            </a:r>
            <a:r>
              <a:rPr lang="en-US" sz="8000" dirty="0"/>
              <a:t>Specific training and technical for all office staff in identification of drug seeking behaviors </a:t>
            </a:r>
          </a:p>
          <a:p>
            <a:endParaRPr lang="en-US" sz="4000" b="1" dirty="0"/>
          </a:p>
          <a:p>
            <a:pPr>
              <a:lnSpc>
                <a:spcPct val="120000"/>
              </a:lnSpc>
            </a:pPr>
            <a:r>
              <a:rPr lang="en-US" sz="8000" b="1" dirty="0"/>
              <a:t>3. Providing Support for Prevention Activities: </a:t>
            </a:r>
            <a:r>
              <a:rPr lang="en-US" sz="8000" dirty="0"/>
              <a:t>Sticker and information campaign at local veterinary practices</a:t>
            </a:r>
          </a:p>
          <a:p>
            <a:endParaRPr lang="en-US" sz="4000" b="1" dirty="0"/>
          </a:p>
          <a:p>
            <a:pPr>
              <a:lnSpc>
                <a:spcPct val="120000"/>
              </a:lnSpc>
            </a:pPr>
            <a:r>
              <a:rPr lang="en-US" sz="8000" b="1" dirty="0"/>
              <a:t>4. Enhancing Access/Reducing Barriers: </a:t>
            </a:r>
            <a:r>
              <a:rPr lang="en-US" sz="8000" dirty="0"/>
              <a:t>Part of the project includes referral to recovery services</a:t>
            </a:r>
          </a:p>
          <a:p>
            <a:endParaRPr lang="en-US" sz="8000" i="1" dirty="0"/>
          </a:p>
        </p:txBody>
      </p:sp>
    </p:spTree>
    <p:extLst>
      <p:ext uri="{BB962C8B-B14F-4D97-AF65-F5344CB8AC3E}">
        <p14:creationId xmlns:p14="http://schemas.microsoft.com/office/powerpoint/2010/main" val="30863394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AE68BC8-E54A-4EB2-BB0E-04654894E34D}"/>
              </a:ext>
            </a:extLst>
          </p:cNvPr>
          <p:cNvSpPr/>
          <p:nvPr/>
        </p:nvSpPr>
        <p:spPr>
          <a:xfrm>
            <a:off x="241005" y="1584905"/>
            <a:ext cx="8562031" cy="295465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ea typeface="ヒラギノ角ゴ Pro W3"/>
                <a:cs typeface="Arial"/>
              </a:rPr>
              <a:t>Have you had an animal prescribed a controlled substance by a veterinarian? 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000" dirty="0">
                <a:latin typeface="Arial"/>
                <a:ea typeface="ヒラギノ角ゴ Pro W3"/>
                <a:cs typeface="Arial"/>
              </a:rPr>
              <a:t> 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400" dirty="0"/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Have you heard of someone seeking to access controlled substances for personal use by utilizing an animal?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000" dirty="0"/>
              <a:t> 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400" dirty="0"/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Is this kind of diversion a problem in your community?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sz="1000" dirty="0"/>
              <a:t> </a:t>
            </a:r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endParaRPr lang="en-US" sz="400" dirty="0"/>
          </a:p>
          <a:p>
            <a:pPr marL="342900" indent="-342900">
              <a:buClr>
                <a:srgbClr val="C00000"/>
              </a:buClr>
              <a:buFont typeface="Arial" panose="020B0604020202020204" pitchFamily="34" charset="0"/>
              <a:buChar char="•"/>
            </a:pPr>
            <a:r>
              <a:rPr lang="en-US" dirty="0"/>
              <a:t>Are there any ongoing local efforts to address it?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6A916B-9A63-4138-9F16-DEF5E8C57DD3}"/>
              </a:ext>
            </a:extLst>
          </p:cNvPr>
          <p:cNvSpPr/>
          <p:nvPr/>
        </p:nvSpPr>
        <p:spPr>
          <a:xfrm>
            <a:off x="590550" y="740100"/>
            <a:ext cx="7962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600" b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Current Understanding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2892A1C-607C-436B-A036-8CF19ADE9390}"/>
              </a:ext>
            </a:extLst>
          </p:cNvPr>
          <p:cNvCxnSpPr>
            <a:cxnSpLocks/>
          </p:cNvCxnSpPr>
          <p:nvPr/>
        </p:nvCxnSpPr>
        <p:spPr>
          <a:xfrm flipH="1">
            <a:off x="2454349" y="1372255"/>
            <a:ext cx="42353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41509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9DC008A-B3BD-4B76-8C02-71D17E0847C4}"/>
              </a:ext>
            </a:extLst>
          </p:cNvPr>
          <p:cNvSpPr txBox="1">
            <a:spLocks/>
          </p:cNvSpPr>
          <p:nvPr/>
        </p:nvSpPr>
        <p:spPr>
          <a:xfrm>
            <a:off x="681925" y="1458411"/>
            <a:ext cx="7950631" cy="31000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5. Changing Consequences:  </a:t>
            </a:r>
            <a:r>
              <a:rPr lang="en-US" sz="2000" dirty="0"/>
              <a:t>Increasing the likelihood that Vet shoppers will be identified and charged thereby 	reducing access.  Recognizing practices that partner in this effort.  </a:t>
            </a:r>
            <a:endParaRPr lang="en-US" sz="1000" dirty="0"/>
          </a:p>
          <a:p>
            <a:endParaRPr lang="en-US" sz="1000" dirty="0"/>
          </a:p>
          <a:p>
            <a:r>
              <a:rPr lang="en-US" sz="2000" b="1" dirty="0"/>
              <a:t>6. Changing Physical Design/Making Environmental Changes: </a:t>
            </a:r>
            <a:r>
              <a:rPr lang="en-US" sz="2000" dirty="0"/>
              <a:t>Office waiting and treatment room signage / External signage – No Controlled Substances on Premises</a:t>
            </a:r>
            <a:endParaRPr lang="en-US" sz="1000" dirty="0"/>
          </a:p>
          <a:p>
            <a:endParaRPr lang="en-US" sz="1000" dirty="0"/>
          </a:p>
          <a:p>
            <a:r>
              <a:rPr lang="en-US" sz="2000" b="1" dirty="0"/>
              <a:t>7. Modifying/Changing/Developing Policies: </a:t>
            </a:r>
            <a:r>
              <a:rPr lang="en-US" sz="2000" dirty="0"/>
              <a:t>Developing office policy, adopting best practices &amp; patient controlled substance agreements</a:t>
            </a:r>
            <a:endParaRPr lang="en-US" sz="2000" i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70C159A-11F5-4DB0-BEB9-A922EA803EB6}"/>
              </a:ext>
            </a:extLst>
          </p:cNvPr>
          <p:cNvSpPr txBox="1">
            <a:spLocks/>
          </p:cNvSpPr>
          <p:nvPr/>
        </p:nvSpPr>
        <p:spPr>
          <a:xfrm>
            <a:off x="219740" y="585044"/>
            <a:ext cx="8690344" cy="745488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2500" lnSpcReduction="20000"/>
          </a:bodyPr>
          <a:lstStyle>
            <a:lvl1pPr algn="l" defTabSz="342900" rtl="0" eaLnBrk="1" latinLnBrk="0" hangingPunct="1">
              <a:spcBef>
                <a:spcPct val="0"/>
              </a:spcBef>
              <a:buNone/>
              <a:defRPr sz="315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 fontAlgn="auto">
              <a:spcAft>
                <a:spcPts val="0"/>
              </a:spcAft>
            </a:pPr>
            <a:r>
              <a:rPr lang="en-US" dirty="0"/>
              <a:t>Connecting to the Strategies:</a:t>
            </a:r>
            <a:br>
              <a:rPr lang="en-US" sz="3200" dirty="0"/>
            </a:br>
            <a:r>
              <a:rPr lang="en-US" sz="3200" dirty="0"/>
              <a:t>CADCA’s 7 Strategies for Community Change</a:t>
            </a:r>
          </a:p>
        </p:txBody>
      </p:sp>
    </p:spTree>
    <p:extLst>
      <p:ext uri="{BB962C8B-B14F-4D97-AF65-F5344CB8AC3E}">
        <p14:creationId xmlns:p14="http://schemas.microsoft.com/office/powerpoint/2010/main" val="31887432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0154A-BB5F-47FF-88B8-FEAAC9104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3848" y="686868"/>
            <a:ext cx="7053542" cy="1050398"/>
          </a:xfrm>
        </p:spPr>
        <p:txBody>
          <a:bodyPr/>
          <a:lstStyle/>
          <a:p>
            <a:r>
              <a:rPr lang="en-US" sz="3600" b="1" dirty="0">
                <a:latin typeface="Source Sans Pro" panose="020B0503030403020204" pitchFamily="34" charset="0"/>
                <a:ea typeface="Source Sans Pro" panose="020B0503030403020204" pitchFamily="34" charset="0"/>
              </a:rPr>
              <a:t>Reducing Diversion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0A9CC-ABF6-4B8B-B5B0-5B2C570280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defTabSz="914400" eaLnBrk="0" hangingPunct="0">
              <a:spcBef>
                <a:spcPct val="0"/>
              </a:spcBef>
              <a:buClr>
                <a:srgbClr val="C00000"/>
              </a:buClr>
              <a:buSzTx/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prstClr val="white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What ideas do you have on effective ways to prevent diversion in veterinary medicine?</a:t>
            </a:r>
          </a:p>
          <a:p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A91B996-B81F-4C6C-A40E-04A98F8B1259}"/>
              </a:ext>
            </a:extLst>
          </p:cNvPr>
          <p:cNvCxnSpPr/>
          <p:nvPr/>
        </p:nvCxnSpPr>
        <p:spPr>
          <a:xfrm flipH="1">
            <a:off x="643946" y="1311344"/>
            <a:ext cx="37490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0E7A0EDE-D701-4DD5-A4C8-27027BD604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33" b="25164"/>
          <a:stretch/>
        </p:blipFill>
        <p:spPr>
          <a:xfrm>
            <a:off x="129753" y="3818740"/>
            <a:ext cx="2561666" cy="12757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870B325-CE08-4BAE-B530-9B46110C96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5033" b="25164"/>
          <a:stretch/>
        </p:blipFill>
        <p:spPr>
          <a:xfrm>
            <a:off x="6452581" y="3867717"/>
            <a:ext cx="2561666" cy="1275783"/>
          </a:xfrm>
          <a:prstGeom prst="rect">
            <a:avLst/>
          </a:prstGeom>
        </p:spPr>
      </p:pic>
      <p:pic>
        <p:nvPicPr>
          <p:cNvPr id="1028" name="Picture 4" descr="No photo description available.">
            <a:extLst>
              <a:ext uri="{FF2B5EF4-FFF2-40B4-BE49-F238E27FC236}">
                <a16:creationId xmlns:a16="http://schemas.microsoft.com/office/drawing/2014/main" id="{F0AABD99-4DC8-4338-9AD1-9B60E7286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121" y="2622986"/>
            <a:ext cx="3465758" cy="2310505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7966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6228697-B9E2-4CBD-955F-B6AC4E4B84E5}"/>
              </a:ext>
            </a:extLst>
          </p:cNvPr>
          <p:cNvSpPr/>
          <p:nvPr/>
        </p:nvSpPr>
        <p:spPr>
          <a:xfrm>
            <a:off x="743918" y="730834"/>
            <a:ext cx="791963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>
                <a:solidFill>
                  <a:schemeClr val="tx2"/>
                </a:solidFill>
                <a:latin typeface="Segoe Script" panose="020B0504020000000003" pitchFamily="34" charset="0"/>
                <a:ea typeface="Source Sans Pro" panose="020B0503030403020204" pitchFamily="34" charset="0"/>
              </a:rPr>
              <a:t>Thank You</a:t>
            </a:r>
          </a:p>
          <a:p>
            <a:pPr algn="ctr"/>
            <a:endParaRPr lang="en-US" sz="600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Bill Gibson</a:t>
            </a:r>
            <a:r>
              <a:rPr lang="en-US" sz="2000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Executive Director, Power of Putnam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2"/>
              </a:rPr>
              <a:t>bill@powerofputnam.org</a:t>
            </a:r>
            <a:r>
              <a:rPr lang="en-US" sz="2000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pPr algn="ctr"/>
            <a:endParaRPr lang="en-US" sz="2000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endParaRPr lang="en-US" sz="600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en-US" sz="2000" b="1" i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Dr. Meggan Graves</a:t>
            </a:r>
            <a:r>
              <a:rPr lang="en-US" sz="2000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, Clinical Associate Professor, 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University of Tennessee College of Veterinary Medicine– Knoxville</a:t>
            </a:r>
          </a:p>
          <a:p>
            <a:pPr algn="ctr"/>
            <a:r>
              <a:rPr lang="en-US" sz="2000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3"/>
              </a:rPr>
              <a:t>mtoohey@utk.edu</a:t>
            </a:r>
            <a:r>
              <a:rPr lang="en-US" sz="2000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</a:p>
          <a:p>
            <a:pPr algn="ctr"/>
            <a:endParaRPr lang="en-US" sz="600" dirty="0">
              <a:solidFill>
                <a:schemeClr val="tx2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6" name="Content Placeholder 3" descr="A close up of a logo&#10;&#10;Description automatically generated">
            <a:extLst>
              <a:ext uri="{FF2B5EF4-FFF2-40B4-BE49-F238E27FC236}">
                <a16:creationId xmlns:a16="http://schemas.microsoft.com/office/drawing/2014/main" id="{609CA6F8-D47D-4835-A7E0-73AEF8B60F9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1823" y="3559074"/>
            <a:ext cx="1319173" cy="1012075"/>
          </a:xfrm>
          <a:prstGeom prst="rect">
            <a:avLst/>
          </a:prstGeom>
          <a:ln>
            <a:solidFill>
              <a:schemeClr val="bg1"/>
            </a:solidFill>
          </a:ln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00F32CA-5602-47F2-B3FC-6485D68A686B}"/>
              </a:ext>
            </a:extLst>
          </p:cNvPr>
          <p:cNvCxnSpPr/>
          <p:nvPr/>
        </p:nvCxnSpPr>
        <p:spPr>
          <a:xfrm flipH="1">
            <a:off x="3661146" y="1233379"/>
            <a:ext cx="20591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6" name="Picture 2" descr="Tennessee Tech Addiction Prevention &amp; Support Coalition">
            <a:extLst>
              <a:ext uri="{FF2B5EF4-FFF2-40B4-BE49-F238E27FC236}">
                <a16:creationId xmlns:a16="http://schemas.microsoft.com/office/drawing/2014/main" id="{EFC9CEBA-2862-4EC9-A362-33E4E7AC5A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4" y="3408490"/>
            <a:ext cx="1176500" cy="1162659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7506E9F0-C1BB-465F-9218-107B47AAC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8825" y="3627329"/>
            <a:ext cx="2943813" cy="565583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F113252-98C4-4C0E-98C0-DD6ADC9EC058}"/>
              </a:ext>
            </a:extLst>
          </p:cNvPr>
          <p:cNvSpPr txBox="1"/>
          <p:nvPr/>
        </p:nvSpPr>
        <p:spPr>
          <a:xfrm>
            <a:off x="1206230" y="4597869"/>
            <a:ext cx="63035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This project is funded under a grant contract with the Tennessee Opioid Abatement Council.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494FC8-4951-CEF9-03F9-31C3224FB14D}"/>
              </a:ext>
            </a:extLst>
          </p:cNvPr>
          <p:cNvSpPr txBox="1"/>
          <p:nvPr/>
        </p:nvSpPr>
        <p:spPr>
          <a:xfrm>
            <a:off x="3117228" y="4172879"/>
            <a:ext cx="328567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Is a registered trademark and is used under license to the grantee</a:t>
            </a:r>
          </a:p>
        </p:txBody>
      </p:sp>
    </p:spTree>
    <p:extLst>
      <p:ext uri="{BB962C8B-B14F-4D97-AF65-F5344CB8AC3E}">
        <p14:creationId xmlns:p14="http://schemas.microsoft.com/office/powerpoint/2010/main" val="30080262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A617038-5E28-4A5F-8519-1729393190C9}"/>
              </a:ext>
            </a:extLst>
          </p:cNvPr>
          <p:cNvSpPr/>
          <p:nvPr/>
        </p:nvSpPr>
        <p:spPr>
          <a:xfrm>
            <a:off x="2530686" y="668335"/>
            <a:ext cx="4082628" cy="55399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3000" b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Scenario to Consider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0630" y="1153483"/>
            <a:ext cx="1995890" cy="830997"/>
          </a:xfrm>
          <a:prstGeom prst="rect">
            <a:avLst/>
          </a:prstGeom>
          <a:solidFill>
            <a:srgbClr val="FFC0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8 veterinary clinics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91714" y="1676703"/>
            <a:ext cx="1843489" cy="1569660"/>
          </a:xfrm>
          <a:prstGeom prst="rect">
            <a:avLst/>
          </a:prstGeom>
          <a:solidFill>
            <a:srgbClr val="FFE07D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Dispense and store controlled drugs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50025" y="2046034"/>
            <a:ext cx="2447364" cy="830997"/>
          </a:xfrm>
          <a:prstGeom prst="rect">
            <a:avLst/>
          </a:prstGeom>
          <a:solidFill>
            <a:srgbClr val="FFFF66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2 clinics offer mobile services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43136" y="1568982"/>
            <a:ext cx="3322707" cy="830997"/>
          </a:xfrm>
          <a:prstGeom prst="rect">
            <a:avLst/>
          </a:prstGeom>
          <a:solidFill>
            <a:srgbClr val="FF66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You struggle with opioid addiction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642847" y="2386532"/>
            <a:ext cx="1667435" cy="1323439"/>
          </a:xfrm>
          <a:prstGeom prst="rect">
            <a:avLst/>
          </a:prstGeom>
          <a:solidFill>
            <a:srgbClr val="D5DE23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Prescriptions are more difficult to obtain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150224" y="3048251"/>
            <a:ext cx="1694330" cy="1631216"/>
          </a:xfrm>
          <a:prstGeom prst="rect">
            <a:avLst/>
          </a:prstGeom>
          <a:solidFill>
            <a:srgbClr val="FF9147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Drugs on the street are hard to get and expensive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98033" y="3448360"/>
            <a:ext cx="4737038" cy="1015663"/>
          </a:xfrm>
          <a:prstGeom prst="rect">
            <a:avLst/>
          </a:prstGeom>
          <a:solidFill>
            <a:srgbClr val="61A512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You are planning ways to gain access to drugs…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What are 5 things you might try?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/>
          <a:srcRect t="25033" b="25164"/>
          <a:stretch/>
        </p:blipFill>
        <p:spPr>
          <a:xfrm>
            <a:off x="7318237" y="3980329"/>
            <a:ext cx="1747606" cy="870358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AB139DC-2DF2-4926-BBC2-D72D2A62A632}"/>
              </a:ext>
            </a:extLst>
          </p:cNvPr>
          <p:cNvCxnSpPr/>
          <p:nvPr/>
        </p:nvCxnSpPr>
        <p:spPr>
          <a:xfrm flipH="1">
            <a:off x="3044457" y="1162493"/>
            <a:ext cx="30175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4991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4" grpId="0" animBg="1"/>
      <p:bldP spid="5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52EFEE-041F-D743-BE1E-0DDD93D08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40927"/>
            <a:ext cx="8229600" cy="857250"/>
          </a:xfrm>
        </p:spPr>
        <p:txBody>
          <a:bodyPr/>
          <a:lstStyle/>
          <a:p>
            <a:r>
              <a:rPr lang="en-US" dirty="0">
                <a:latin typeface="Source Sans Pro" panose="020B0503030403020204" pitchFamily="34" charset="0"/>
                <a:ea typeface="Source Sans Pro" panose="020B0503030403020204" pitchFamily="34" charset="0"/>
              </a:rPr>
              <a:t>Problem Overview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520168A-6940-4C34-ACBC-6677DD3EFC89}"/>
              </a:ext>
            </a:extLst>
          </p:cNvPr>
          <p:cNvSpPr/>
          <p:nvPr/>
        </p:nvSpPr>
        <p:spPr>
          <a:xfrm>
            <a:off x="292100" y="1598177"/>
            <a:ext cx="8686800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00" b="1" dirty="0"/>
              <a:t>Drug diversion </a:t>
            </a:r>
            <a:r>
              <a:rPr lang="en-US" sz="2100" dirty="0"/>
              <a:t>is a kind of drug misuse involving the unlawful deviation of medicines from legal distribution and dispensing channels to an illicit marketplace (Anand &amp; </a:t>
            </a:r>
            <a:r>
              <a:rPr lang="en-US" sz="2100" dirty="0" err="1"/>
              <a:t>Hosanagar</a:t>
            </a:r>
            <a:r>
              <a:rPr lang="en-US" sz="2100" dirty="0"/>
              <a:t>, 2021).</a:t>
            </a:r>
            <a:br>
              <a:rPr lang="en-US" sz="2100" dirty="0"/>
            </a:br>
            <a:br>
              <a:rPr lang="en-US" sz="2100" dirty="0"/>
            </a:br>
            <a:r>
              <a:rPr lang="en-US" sz="2100" b="1" dirty="0"/>
              <a:t>Vet shopping </a:t>
            </a:r>
            <a:r>
              <a:rPr lang="en-US" sz="2100" dirty="0"/>
              <a:t>is the solicitation of veterinarians to obtain a controlled substance prescription for their animal with no intent of administering to their animal (Patel et al, 2020).</a:t>
            </a:r>
          </a:p>
        </p:txBody>
      </p:sp>
    </p:spTree>
    <p:extLst>
      <p:ext uri="{BB962C8B-B14F-4D97-AF65-F5344CB8AC3E}">
        <p14:creationId xmlns:p14="http://schemas.microsoft.com/office/powerpoint/2010/main" val="1406125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Picture 177">
            <a:extLst>
              <a:ext uri="{FF2B5EF4-FFF2-40B4-BE49-F238E27FC236}">
                <a16:creationId xmlns:a16="http://schemas.microsoft.com/office/drawing/2014/main" id="{EE0B2E28-36AD-4CA8-9864-4EC5CB9C08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013" y="350355"/>
            <a:ext cx="8075221" cy="456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69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3" name="Picture 352">
            <a:extLst>
              <a:ext uri="{FF2B5EF4-FFF2-40B4-BE49-F238E27FC236}">
                <a16:creationId xmlns:a16="http://schemas.microsoft.com/office/drawing/2014/main" id="{9E18C3B3-9FC4-4873-A349-66D873DA1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28" y="249382"/>
            <a:ext cx="8615566" cy="487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71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E3251E45-4FCD-4D10-9180-53823FFE57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017" y="676410"/>
            <a:ext cx="8204276" cy="1417458"/>
          </a:xfrm>
        </p:spPr>
        <p:txBody>
          <a:bodyPr/>
          <a:lstStyle/>
          <a:p>
            <a:r>
              <a:rPr lang="en-US" sz="3200" b="1" dirty="0">
                <a:solidFill>
                  <a:schemeClr val="tx2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Why Do People “Shop” at Veterinary Clinics?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477BF691-7AF2-4D7E-95D3-3FA53441CB96}"/>
              </a:ext>
            </a:extLst>
          </p:cNvPr>
          <p:cNvSpPr txBox="1">
            <a:spLocks/>
          </p:cNvSpPr>
          <p:nvPr/>
        </p:nvSpPr>
        <p:spPr>
          <a:xfrm>
            <a:off x="345364" y="1631480"/>
            <a:ext cx="8204276" cy="2330180"/>
          </a:xfrm>
          <a:prstGeom prst="rect">
            <a:avLst/>
          </a:prstGeom>
        </p:spPr>
        <p:txBody>
          <a:bodyPr lIns="91440" tIns="45720" rIns="91440" bIns="45720" anchor="t">
            <a:normAutofit/>
          </a:bodyPr>
          <a:lstStyle>
            <a:lvl1pPr marL="0" indent="0" algn="l" defTabSz="342900" rtl="0" eaLnBrk="1" latinLnBrk="0" hangingPunct="1">
              <a:spcBef>
                <a:spcPct val="20000"/>
              </a:spcBef>
              <a:buClr>
                <a:srgbClr val="902D84"/>
              </a:buClr>
              <a:buFontTx/>
              <a:buNone/>
              <a:defRPr sz="24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Arial" panose="020B0604020202020204" pitchFamily="34" charset="0"/>
              <a:buChar char="•"/>
              <a:defRPr sz="21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61A513"/>
              </a:buClr>
              <a:buFont typeface="System Font Regular"/>
              <a:buChar char="–"/>
              <a:defRPr sz="18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SzPct val="75000"/>
              <a:buFont typeface="Arial" panose="020B0604020202020204" pitchFamily="34" charset="0"/>
              <a:buChar char="•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Font typeface="Arial"/>
              <a:buChar char="»"/>
              <a:defRPr sz="1500" b="0" i="0" kern="1200">
                <a:solidFill>
                  <a:schemeClr val="tx1"/>
                </a:solidFill>
                <a:latin typeface="Source Sans Pro"/>
                <a:ea typeface="+mn-ea"/>
                <a:cs typeface="Source Sans Pro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dirty="0"/>
              <a:t>Are the drugs for animals the same as human drugs ?</a:t>
            </a:r>
          </a:p>
        </p:txBody>
      </p:sp>
      <p:pic>
        <p:nvPicPr>
          <p:cNvPr id="13" name="Picture 4" descr="TORBUGESIC® | Zoetis US">
            <a:extLst>
              <a:ext uri="{FF2B5EF4-FFF2-40B4-BE49-F238E27FC236}">
                <a16:creationId xmlns:a16="http://schemas.microsoft.com/office/drawing/2014/main" id="{1C7CB862-9171-441A-BD1D-2C5C01B38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94" b="100000" l="10000" r="95588">
                        <a14:foregroundMark x1="67353" y1="50000" x2="67353" y2="402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1750">
            <a:off x="6230033" y="2255300"/>
            <a:ext cx="2661158" cy="258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85A4ED8-447B-4565-94DB-18758DE8DF9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6868" y="2724388"/>
            <a:ext cx="2970794" cy="19769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DB0FDA1-3110-1706-A33F-24FEF891B433}"/>
              </a:ext>
            </a:extLst>
          </p:cNvPr>
          <p:cNvSpPr txBox="1"/>
          <p:nvPr/>
        </p:nvSpPr>
        <p:spPr>
          <a:xfrm>
            <a:off x="7124965" y="1648541"/>
            <a:ext cx="120782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dirty="0">
                <a:latin typeface="Arial"/>
                <a:ea typeface="ヒラギノ角ゴ Pro W3"/>
                <a:cs typeface="Arial"/>
              </a:rPr>
              <a:t>YES!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9F23912-6C83-4323-B24F-29B0D6CEE29F}"/>
              </a:ext>
            </a:extLst>
          </p:cNvPr>
          <p:cNvCxnSpPr>
            <a:cxnSpLocks/>
          </p:cNvCxnSpPr>
          <p:nvPr/>
        </p:nvCxnSpPr>
        <p:spPr>
          <a:xfrm flipH="1">
            <a:off x="2604091" y="1275907"/>
            <a:ext cx="393581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Buprenorphine Explained, And Opioid Addiction Treatment Tips">
            <a:extLst>
              <a:ext uri="{FF2B5EF4-FFF2-40B4-BE49-F238E27FC236}">
                <a16:creationId xmlns:a16="http://schemas.microsoft.com/office/drawing/2014/main" id="{71DF5764-D533-49F5-A5A0-4FCB8CDE20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402"/>
          <a:stretch/>
        </p:blipFill>
        <p:spPr bwMode="auto">
          <a:xfrm rot="20725981">
            <a:off x="598136" y="2363902"/>
            <a:ext cx="1936606" cy="2491787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926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7875B-F697-7CAB-6F3B-0829B0834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" y="549773"/>
            <a:ext cx="8801099" cy="857250"/>
          </a:xfrm>
        </p:spPr>
        <p:txBody>
          <a:bodyPr>
            <a:normAutofit fontScale="90000"/>
          </a:bodyPr>
          <a:lstStyle/>
          <a:p>
            <a:r>
              <a:rPr lang="en-US" b="0" dirty="0">
                <a:ea typeface="Source Sans Pro"/>
              </a:rPr>
              <a:t>Animal Medicinal Drug Use Clarification Act (AMDUCA)</a:t>
            </a:r>
            <a:endParaRPr lang="en-US" dirty="0"/>
          </a:p>
        </p:txBody>
      </p:sp>
      <p:pic>
        <p:nvPicPr>
          <p:cNvPr id="12" name="Picture 12" descr="Diagram&#10;&#10;Description automatically generated">
            <a:extLst>
              <a:ext uri="{FF2B5EF4-FFF2-40B4-BE49-F238E27FC236}">
                <a16:creationId xmlns:a16="http://schemas.microsoft.com/office/drawing/2014/main" id="{0773A98E-3BE4-398E-CA9B-F284619AB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7" y="3466143"/>
            <a:ext cx="1811868" cy="1238048"/>
          </a:xfrm>
          <a:prstGeom prst="rect">
            <a:avLst/>
          </a:prstGeom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AA3996E4-3836-C00E-5DB8-A970E82937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3234" y="3465192"/>
            <a:ext cx="1811867" cy="121878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5C083BE-E3B5-CE83-C27D-FF62BEEE3C96}"/>
              </a:ext>
            </a:extLst>
          </p:cNvPr>
          <p:cNvSpPr txBox="1"/>
          <p:nvPr/>
        </p:nvSpPr>
        <p:spPr>
          <a:xfrm>
            <a:off x="364067" y="1411817"/>
            <a:ext cx="7886699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buChar char="•"/>
            </a:pPr>
            <a:r>
              <a:rPr lang="en-US" dirty="0">
                <a:latin typeface="Calibri"/>
                <a:ea typeface="+mn-ea"/>
              </a:rPr>
              <a:t>To use a drug “on-label” requires that the drug be used in the </a:t>
            </a:r>
            <a:r>
              <a:rPr lang="en-US" u="sng" dirty="0">
                <a:latin typeface="Calibri"/>
                <a:ea typeface="+mn-ea"/>
              </a:rPr>
              <a:t>species</a:t>
            </a:r>
            <a:r>
              <a:rPr lang="en-US" dirty="0">
                <a:latin typeface="Calibri"/>
                <a:ea typeface="+mn-ea"/>
              </a:rPr>
              <a:t> for which it is approved, for the </a:t>
            </a:r>
            <a:r>
              <a:rPr lang="en-US" u="sng" dirty="0">
                <a:latin typeface="Calibri"/>
                <a:ea typeface="+mn-ea"/>
              </a:rPr>
              <a:t>indication</a:t>
            </a:r>
            <a:r>
              <a:rPr lang="en-US" dirty="0">
                <a:latin typeface="Calibri"/>
                <a:ea typeface="+mn-ea"/>
              </a:rPr>
              <a:t>, by the </a:t>
            </a:r>
            <a:r>
              <a:rPr lang="en-US" u="sng" dirty="0">
                <a:latin typeface="Calibri"/>
                <a:ea typeface="+mn-ea"/>
              </a:rPr>
              <a:t>route</a:t>
            </a:r>
            <a:r>
              <a:rPr lang="en-US" dirty="0">
                <a:latin typeface="Calibri"/>
                <a:ea typeface="+mn-ea"/>
              </a:rPr>
              <a:t>, at the </a:t>
            </a:r>
            <a:r>
              <a:rPr lang="en-US" u="sng" dirty="0">
                <a:latin typeface="Calibri"/>
                <a:ea typeface="+mn-ea"/>
              </a:rPr>
              <a:t>dose</a:t>
            </a:r>
            <a:r>
              <a:rPr lang="en-US" dirty="0">
                <a:latin typeface="Calibri"/>
                <a:ea typeface="+mn-ea"/>
              </a:rPr>
              <a:t> and for the </a:t>
            </a:r>
            <a:r>
              <a:rPr lang="en-US" u="sng" dirty="0">
                <a:latin typeface="Calibri"/>
                <a:ea typeface="+mn-ea"/>
              </a:rPr>
              <a:t>duration</a:t>
            </a:r>
            <a:r>
              <a:rPr lang="en-US" dirty="0">
                <a:latin typeface="Calibri"/>
                <a:ea typeface="+mn-ea"/>
              </a:rPr>
              <a:t> indicated in the labeling</a:t>
            </a:r>
            <a:endParaRPr lang="en-US">
              <a:latin typeface="Calibri"/>
              <a:ea typeface="+mn-ea"/>
              <a:cs typeface="Calibri"/>
            </a:endParaRPr>
          </a:p>
          <a:p>
            <a:pPr marL="342900" indent="-342900" algn="ctr">
              <a:buFont typeface="Arial"/>
              <a:buChar char="•"/>
            </a:pPr>
            <a:r>
              <a:rPr lang="en-US" dirty="0">
                <a:latin typeface="Calibri"/>
                <a:ea typeface="+mn-ea"/>
              </a:rPr>
              <a:t>For all extra-label drug use, there must be a valid veterinary-client-patient relationship</a:t>
            </a:r>
            <a:endParaRPr lang="en-US">
              <a:latin typeface="Calibri"/>
              <a:ea typeface="+mn-e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8829703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4D23EFC36BE14499FB039535ECF34D" ma:contentTypeVersion="18" ma:contentTypeDescription="Create a new document." ma:contentTypeScope="" ma:versionID="0818d54156b40f3645dd98ec8622a2b0">
  <xsd:schema xmlns:xsd="http://www.w3.org/2001/XMLSchema" xmlns:xs="http://www.w3.org/2001/XMLSchema" xmlns:p="http://schemas.microsoft.com/office/2006/metadata/properties" xmlns:ns3="e112a483-f7ee-4cb5-8142-1a6f76527ffc" xmlns:ns4="a41b1614-e737-44bd-a8ab-b2bf54005e3d" targetNamespace="http://schemas.microsoft.com/office/2006/metadata/properties" ma:root="true" ma:fieldsID="439b18fcfcf96a7de7158e8be501a857" ns3:_="" ns4:_="">
    <xsd:import namespace="e112a483-f7ee-4cb5-8142-1a6f76527ffc"/>
    <xsd:import namespace="a41b1614-e737-44bd-a8ab-b2bf54005e3d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LengthInSeconds" minOccurs="0"/>
                <xsd:element ref="ns4:MediaServiceLocation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12a483-f7ee-4cb5-8142-1a6f76527ff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1b1614-e737-44bd-a8ab-b2bf54005e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a41b1614-e737-44bd-a8ab-b2bf54005e3d" xsi:nil="true"/>
  </documentManagement>
</p:properties>
</file>

<file path=customXml/itemProps1.xml><?xml version="1.0" encoding="utf-8"?>
<ds:datastoreItem xmlns:ds="http://schemas.openxmlformats.org/officeDocument/2006/customXml" ds:itemID="{55364C36-F746-4E2F-9141-B2E8B25134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2CF197E-4689-43BF-86E7-FC408AB1CC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12a483-f7ee-4cb5-8142-1a6f76527ffc"/>
    <ds:schemaRef ds:uri="a41b1614-e737-44bd-a8ab-b2bf54005e3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39F0CF0-7CAF-42EB-B3B1-C95347E32A84}">
  <ds:schemaRefs>
    <ds:schemaRef ds:uri="http://www.w3.org/XML/1998/namespac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a41b1614-e737-44bd-a8ab-b2bf54005e3d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e112a483-f7ee-4cb5-8142-1a6f76527ff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11537</TotalTime>
  <Words>1325</Words>
  <Application>Microsoft Office PowerPoint</Application>
  <PresentationFormat>On-screen Show (16:9)</PresentationFormat>
  <Paragraphs>170</Paragraphs>
  <Slides>32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1_Office Theme</vt:lpstr>
      <vt:lpstr>2_Office Theme</vt:lpstr>
      <vt:lpstr>Ion</vt:lpstr>
      <vt:lpstr>PowerPoint Presentation</vt:lpstr>
      <vt:lpstr>PowerPoint Presentation</vt:lpstr>
      <vt:lpstr>PowerPoint Presentation</vt:lpstr>
      <vt:lpstr>PowerPoint Presentation</vt:lpstr>
      <vt:lpstr>Problem Overview</vt:lpstr>
      <vt:lpstr>PowerPoint Presentation</vt:lpstr>
      <vt:lpstr>PowerPoint Presentation</vt:lpstr>
      <vt:lpstr>Why Do People “Shop” at Veterinary Clinics?</vt:lpstr>
      <vt:lpstr>Animal Medicinal Drug Use Clarification Act (AMDUCA)</vt:lpstr>
      <vt:lpstr>PowerPoint Presentation</vt:lpstr>
      <vt:lpstr>Differences cause variations</vt:lpstr>
      <vt:lpstr>Examples</vt:lpstr>
      <vt:lpstr>Anecdotal Evidence</vt:lpstr>
      <vt:lpstr>What We Know from Scientific Research…</vt:lpstr>
      <vt:lpstr>What We Know from Scientific Research…</vt:lpstr>
      <vt:lpstr>What We Know from Scientific Research…</vt:lpstr>
      <vt:lpstr>Assessment Data</vt:lpstr>
      <vt:lpstr>Assessment Data</vt:lpstr>
      <vt:lpstr>Assessment Data</vt:lpstr>
      <vt:lpstr>Assessment Data</vt:lpstr>
      <vt:lpstr>Assessment Data: Prevention</vt:lpstr>
      <vt:lpstr>Veterinary Continuing Education Course</vt:lpstr>
      <vt:lpstr>PowerPoint Presentation</vt:lpstr>
      <vt:lpstr>PowerPoint Presentation</vt:lpstr>
      <vt:lpstr>Resources</vt:lpstr>
      <vt:lpstr>PowerPoint Presentation</vt:lpstr>
      <vt:lpstr>PowerPoint Presentation</vt:lpstr>
      <vt:lpstr>PowerPoint Presentation</vt:lpstr>
      <vt:lpstr>Connecting to the Strategies: CADCA’s 7 Strategies for Community Change</vt:lpstr>
      <vt:lpstr>PowerPoint Presentation</vt:lpstr>
      <vt:lpstr>Reducing Diversion</vt:lpstr>
      <vt:lpstr>PowerPoint Presentation</vt:lpstr>
    </vt:vector>
  </TitlesOfParts>
  <Company>BZ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Brenda Zaczek</dc:creator>
  <cp:lastModifiedBy>Graves, Meggan</cp:lastModifiedBy>
  <cp:revision>412</cp:revision>
  <dcterms:created xsi:type="dcterms:W3CDTF">2018-09-26T16:23:01Z</dcterms:created>
  <dcterms:modified xsi:type="dcterms:W3CDTF">2026-03-09T19:07:55Z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0x010100E74D23EFC36BE14499FB039535ECF34D</vt:lpwstr>
  </property>
</Properties>
</file>